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439" r:id="rId2"/>
    <p:sldId id="471" r:id="rId3"/>
    <p:sldId id="472" r:id="rId4"/>
    <p:sldId id="468" r:id="rId5"/>
    <p:sldId id="470" r:id="rId6"/>
    <p:sldId id="466" r:id="rId7"/>
    <p:sldId id="467" r:id="rId8"/>
    <p:sldId id="473" r:id="rId9"/>
    <p:sldId id="446" r:id="rId10"/>
    <p:sldId id="475" r:id="rId11"/>
    <p:sldId id="450" r:id="rId12"/>
    <p:sldId id="451" r:id="rId13"/>
    <p:sldId id="455" r:id="rId14"/>
    <p:sldId id="456" r:id="rId15"/>
    <p:sldId id="444" r:id="rId16"/>
    <p:sldId id="445" r:id="rId17"/>
    <p:sldId id="457" r:id="rId18"/>
    <p:sldId id="458" r:id="rId19"/>
    <p:sldId id="461" r:id="rId20"/>
    <p:sldId id="462" r:id="rId21"/>
    <p:sldId id="476" r:id="rId22"/>
    <p:sldId id="477" r:id="rId23"/>
    <p:sldId id="478" r:id="rId24"/>
    <p:sldId id="479" r:id="rId25"/>
    <p:sldId id="480" r:id="rId26"/>
    <p:sldId id="441" r:id="rId27"/>
    <p:sldId id="440" r:id="rId28"/>
    <p:sldId id="454" r:id="rId29"/>
    <p:sldId id="469" r:id="rId30"/>
    <p:sldId id="481" r:id="rId3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3394C51-B51B-43AA-A0C7-2E075D18393A}">
          <p14:sldIdLst>
            <p14:sldId id="439"/>
            <p14:sldId id="471"/>
            <p14:sldId id="472"/>
            <p14:sldId id="468"/>
            <p14:sldId id="470"/>
            <p14:sldId id="466"/>
            <p14:sldId id="467"/>
            <p14:sldId id="473"/>
            <p14:sldId id="446"/>
            <p14:sldId id="475"/>
            <p14:sldId id="450"/>
            <p14:sldId id="451"/>
            <p14:sldId id="455"/>
            <p14:sldId id="456"/>
            <p14:sldId id="444"/>
            <p14:sldId id="445"/>
            <p14:sldId id="457"/>
            <p14:sldId id="458"/>
            <p14:sldId id="461"/>
            <p14:sldId id="462"/>
            <p14:sldId id="476"/>
            <p14:sldId id="477"/>
            <p14:sldId id="478"/>
            <p14:sldId id="479"/>
            <p14:sldId id="480"/>
            <p14:sldId id="441"/>
            <p14:sldId id="440"/>
            <p14:sldId id="454"/>
            <p14:sldId id="469"/>
            <p14:sldId id="48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9933"/>
    <a:srgbClr val="0000FF"/>
    <a:srgbClr val="00FF00"/>
    <a:srgbClr val="006600"/>
    <a:srgbClr val="A50021"/>
    <a:srgbClr val="800000"/>
    <a:srgbClr val="4D4D4D"/>
    <a:srgbClr val="6600CC"/>
    <a:srgbClr val="99FF66"/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40" autoAdjust="0"/>
    <p:restoredTop sz="94698" autoAdjust="0"/>
  </p:normalViewPr>
  <p:slideViewPr>
    <p:cSldViewPr>
      <p:cViewPr varScale="1">
        <p:scale>
          <a:sx n="82" d="100"/>
          <a:sy n="82" d="100"/>
        </p:scale>
        <p:origin x="648" y="5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DB2B3D-BB24-4C0F-96FA-39E9EA166E8F}" type="datetimeFigureOut">
              <a:rPr lang="en-US" smtClean="0"/>
              <a:t>5/10/2015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C7EE16-46FA-427B-88C4-2223B8193B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8273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CDFEB2-6338-4267-A227-D335C78B08C4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9665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C7EE16-46FA-427B-88C4-2223B8193BA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2372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C7EE16-46FA-427B-88C4-2223B8193BA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6086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C7EE16-46FA-427B-88C4-2223B8193BA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6519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CDFEB2-6338-4267-A227-D335C78B08C4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83589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CDFEB2-6338-4267-A227-D335C78B08C4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44547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C7EE16-46FA-427B-88C4-2223B8193BA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9617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C7EE16-46FA-427B-88C4-2223B8193BA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5018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C7EE16-46FA-427B-88C4-2223B8193BA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9599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CDFEB2-6338-4267-A227-D335C78B08C4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72808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C7EE16-46FA-427B-88C4-2223B8193BA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3343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C7EE16-46FA-427B-88C4-2223B8193BA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8962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C7EE16-46FA-427B-88C4-2223B8193BA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2723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C7EE16-46FA-427B-88C4-2223B8193BA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9428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C7EE16-46FA-427B-88C4-2223B8193BA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1817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C7EE16-46FA-427B-88C4-2223B8193BA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9385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C7EE16-46FA-427B-88C4-2223B8193BA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4424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C7EE16-46FA-427B-88C4-2223B8193BA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5640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5/10/2015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5/10/2015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5/10/2015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5/10/2015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5/10/2015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5/10/2015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5/10/2015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gif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gif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gif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g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gif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.gif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gi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gi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gi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indico.cern.ch/event/378615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7"/>
          <p:cNvSpPr txBox="1"/>
          <p:nvPr/>
        </p:nvSpPr>
        <p:spPr>
          <a:xfrm>
            <a:off x="126332" y="251282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>
                <a:solidFill>
                  <a:schemeClr val="tx2"/>
                </a:solidFill>
              </a:rPr>
              <a:t>Electron Cloud </a:t>
            </a:r>
            <a:r>
              <a:rPr lang="en-GB" sz="2800" b="1" dirty="0" smtClean="0">
                <a:solidFill>
                  <a:schemeClr val="tx2"/>
                </a:solidFill>
              </a:rPr>
              <a:t>Effects: </a:t>
            </a:r>
            <a:r>
              <a:rPr lang="en-GB" sz="2800" b="1" dirty="0">
                <a:solidFill>
                  <a:schemeClr val="tx2"/>
                </a:solidFill>
              </a:rPr>
              <a:t>Heat Load and Stability Issues</a:t>
            </a:r>
            <a:endParaRPr lang="en-US" sz="2600" b="1" dirty="0" smtClean="0">
              <a:solidFill>
                <a:schemeClr val="tx2"/>
              </a:solidFill>
              <a:latin typeface="Calibri" pitchFamily="34" charset="0"/>
            </a:endParaRPr>
          </a:p>
        </p:txBody>
      </p:sp>
      <p:sp>
        <p:nvSpPr>
          <p:cNvPr id="10" name="TextBox 7"/>
          <p:cNvSpPr txBox="1"/>
          <p:nvPr/>
        </p:nvSpPr>
        <p:spPr>
          <a:xfrm>
            <a:off x="0" y="3117955"/>
            <a:ext cx="91440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>
                <a:solidFill>
                  <a:schemeClr val="tx2"/>
                </a:solidFill>
                <a:latin typeface="Calibri" pitchFamily="34" charset="0"/>
              </a:rPr>
              <a:t>G. </a:t>
            </a:r>
            <a:r>
              <a:rPr lang="en-US" sz="2200" dirty="0" err="1" smtClean="0">
                <a:solidFill>
                  <a:schemeClr val="tx2"/>
                </a:solidFill>
                <a:latin typeface="Calibri" pitchFamily="34" charset="0"/>
              </a:rPr>
              <a:t>Iadarola</a:t>
            </a:r>
            <a:r>
              <a:rPr lang="en-US" sz="2200" dirty="0" smtClean="0">
                <a:solidFill>
                  <a:schemeClr val="tx2"/>
                </a:solidFill>
                <a:latin typeface="Calibri" pitchFamily="34" charset="0"/>
              </a:rPr>
              <a:t>, A. </a:t>
            </a:r>
            <a:r>
              <a:rPr lang="en-US" sz="2200" dirty="0" err="1" smtClean="0">
                <a:solidFill>
                  <a:schemeClr val="tx2"/>
                </a:solidFill>
                <a:latin typeface="Calibri" pitchFamily="34" charset="0"/>
              </a:rPr>
              <a:t>Axford</a:t>
            </a:r>
            <a:r>
              <a:rPr lang="en-US" sz="2200" dirty="0" smtClean="0">
                <a:solidFill>
                  <a:schemeClr val="tx2"/>
                </a:solidFill>
                <a:latin typeface="Calibri" pitchFamily="34" charset="0"/>
              </a:rPr>
              <a:t>, K. Li, A. Romano, G. </a:t>
            </a:r>
            <a:r>
              <a:rPr lang="en-US" sz="2200" dirty="0" err="1" smtClean="0">
                <a:solidFill>
                  <a:schemeClr val="tx2"/>
                </a:solidFill>
                <a:latin typeface="Calibri" pitchFamily="34" charset="0"/>
              </a:rPr>
              <a:t>Rumolo</a:t>
            </a:r>
            <a:endParaRPr lang="en-US" sz="2200" dirty="0">
              <a:solidFill>
                <a:schemeClr val="tx2"/>
              </a:solidFill>
              <a:latin typeface="Calibri" pitchFamily="34" charset="0"/>
            </a:endParaRPr>
          </a:p>
        </p:txBody>
      </p:sp>
      <p:sp>
        <p:nvSpPr>
          <p:cNvPr id="11" name="TextBox 7"/>
          <p:cNvSpPr txBox="1"/>
          <p:nvPr/>
        </p:nvSpPr>
        <p:spPr>
          <a:xfrm>
            <a:off x="0" y="6368475"/>
            <a:ext cx="9144000" cy="372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400">
                <a:solidFill>
                  <a:schemeClr val="tx2"/>
                </a:solidFill>
                <a:latin typeface="Calibri" pitchFamily="34" charset="0"/>
              </a:defRPr>
            </a:lvl1pPr>
          </a:lstStyle>
          <a:p>
            <a:pPr>
              <a:lnSpc>
                <a:spcPct val="130000"/>
              </a:lnSpc>
            </a:pPr>
            <a:r>
              <a:rPr lang="en-GB" dirty="0" smtClean="0"/>
              <a:t>Joint </a:t>
            </a:r>
            <a:r>
              <a:rPr lang="en-GB" dirty="0" err="1" smtClean="0"/>
              <a:t>HiLumi</a:t>
            </a:r>
            <a:r>
              <a:rPr lang="en-GB" dirty="0" smtClean="0"/>
              <a:t> LHC - LARP Annual Meeting, 11-13 </a:t>
            </a:r>
            <a:r>
              <a:rPr lang="en-GB" dirty="0"/>
              <a:t>November </a:t>
            </a:r>
            <a:r>
              <a:rPr lang="en-GB" dirty="0" smtClean="0"/>
              <a:t>2015, </a:t>
            </a:r>
            <a:r>
              <a:rPr lang="en-GB" dirty="0" err="1" smtClean="0"/>
              <a:t>Fermilab</a:t>
            </a:r>
            <a:r>
              <a:rPr lang="en-GB" dirty="0" smtClean="0"/>
              <a:t>, USA</a:t>
            </a:r>
            <a:endParaRPr lang="en-US" dirty="0">
              <a:solidFill>
                <a:srgbClr val="1F497D"/>
              </a:solidFill>
            </a:endParaRPr>
          </a:p>
        </p:txBody>
      </p:sp>
      <p:grpSp>
        <p:nvGrpSpPr>
          <p:cNvPr id="2" name="Gruppo 23"/>
          <p:cNvGrpSpPr/>
          <p:nvPr/>
        </p:nvGrpSpPr>
        <p:grpSpPr>
          <a:xfrm>
            <a:off x="0" y="68882"/>
            <a:ext cx="9144000" cy="921718"/>
            <a:chOff x="0" y="68882"/>
            <a:chExt cx="9144000" cy="921718"/>
          </a:xfrm>
        </p:grpSpPr>
        <p:cxnSp>
          <p:nvCxnSpPr>
            <p:cNvPr id="6" name="Straight Connector 6"/>
            <p:cNvCxnSpPr/>
            <p:nvPr/>
          </p:nvCxnSpPr>
          <p:spPr>
            <a:xfrm>
              <a:off x="1143000" y="457200"/>
              <a:ext cx="8001000" cy="0"/>
            </a:xfrm>
            <a:prstGeom prst="line">
              <a:avLst/>
            </a:prstGeom>
            <a:ln w="34925" cap="rnd">
              <a:solidFill>
                <a:srgbClr val="4A7DBA"/>
              </a:solidFill>
              <a:round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" name="Picture 2" descr="C:\Octavio\CERN\cern_logo_white.gif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19456" y="68882"/>
              <a:ext cx="952200" cy="921718"/>
            </a:xfrm>
            <a:prstGeom prst="rect">
              <a:avLst/>
            </a:prstGeom>
            <a:noFill/>
          </p:spPr>
        </p:pic>
        <p:cxnSp>
          <p:nvCxnSpPr>
            <p:cNvPr id="13" name="Straight Connector 6"/>
            <p:cNvCxnSpPr/>
            <p:nvPr/>
          </p:nvCxnSpPr>
          <p:spPr>
            <a:xfrm>
              <a:off x="0" y="457200"/>
              <a:ext cx="152400" cy="0"/>
            </a:xfrm>
            <a:prstGeom prst="line">
              <a:avLst/>
            </a:prstGeom>
            <a:ln w="34925" cap="rnd">
              <a:solidFill>
                <a:srgbClr val="4A7DBA"/>
              </a:solidFill>
              <a:round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Rettangolo 11"/>
          <p:cNvSpPr/>
          <p:nvPr/>
        </p:nvSpPr>
        <p:spPr>
          <a:xfrm>
            <a:off x="381000" y="4252680"/>
            <a:ext cx="8458200" cy="72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 smtClean="0">
                <a:solidFill>
                  <a:schemeClr val="tx2"/>
                </a:solidFill>
              </a:rPr>
              <a:t>Acknowledgments</a:t>
            </a:r>
            <a:r>
              <a:rPr lang="en-US" b="1" dirty="0">
                <a:solidFill>
                  <a:schemeClr val="tx2"/>
                </a:solidFill>
              </a:rPr>
              <a:t>: </a:t>
            </a:r>
            <a:endParaRPr lang="en-US" b="1" dirty="0" smtClean="0">
              <a:solidFill>
                <a:schemeClr val="tx2"/>
              </a:solidFill>
            </a:endParaRPr>
          </a:p>
          <a:p>
            <a:pPr algn="ctr">
              <a:lnSpc>
                <a:spcPct val="130000"/>
              </a:lnSpc>
            </a:pPr>
            <a:r>
              <a:rPr lang="en-US" dirty="0" err="1" smtClean="0">
                <a:solidFill>
                  <a:srgbClr val="1F497D"/>
                </a:solidFill>
              </a:rPr>
              <a:t>H.Bartosik</a:t>
            </a:r>
            <a:r>
              <a:rPr lang="en-US" dirty="0" smtClean="0">
                <a:solidFill>
                  <a:srgbClr val="1F497D"/>
                </a:solidFill>
              </a:rPr>
              <a:t>, R. De </a:t>
            </a:r>
            <a:r>
              <a:rPr lang="en-US" dirty="0">
                <a:solidFill>
                  <a:srgbClr val="1F497D"/>
                </a:solidFill>
              </a:rPr>
              <a:t>Maria, </a:t>
            </a:r>
            <a:r>
              <a:rPr lang="en-US" dirty="0" smtClean="0">
                <a:solidFill>
                  <a:srgbClr val="1F497D"/>
                </a:solidFill>
              </a:rPr>
              <a:t>C. </a:t>
            </a:r>
            <a:r>
              <a:rPr lang="en-US" dirty="0" err="1" smtClean="0">
                <a:solidFill>
                  <a:srgbClr val="1F497D"/>
                </a:solidFill>
              </a:rPr>
              <a:t>Garion</a:t>
            </a:r>
            <a:r>
              <a:rPr lang="en-US" dirty="0" smtClean="0">
                <a:solidFill>
                  <a:srgbClr val="1F497D"/>
                </a:solidFill>
              </a:rPr>
              <a:t>, A</a:t>
            </a:r>
            <a:r>
              <a:rPr lang="en-US" dirty="0">
                <a:solidFill>
                  <a:srgbClr val="1F497D"/>
                </a:solidFill>
              </a:rPr>
              <a:t>. </a:t>
            </a:r>
            <a:r>
              <a:rPr lang="en-US" dirty="0" err="1" smtClean="0">
                <a:solidFill>
                  <a:srgbClr val="1F497D"/>
                </a:solidFill>
              </a:rPr>
              <a:t>Oeftiger</a:t>
            </a:r>
            <a:r>
              <a:rPr lang="en-US" dirty="0" smtClean="0">
                <a:solidFill>
                  <a:srgbClr val="1F497D"/>
                </a:solidFill>
              </a:rPr>
              <a:t>,  M. Schenk, R. Tomas</a:t>
            </a:r>
            <a:endParaRPr lang="en-US" dirty="0">
              <a:solidFill>
                <a:srgbClr val="1F497D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 r="28028"/>
          <a:stretch/>
        </p:blipFill>
        <p:spPr>
          <a:xfrm>
            <a:off x="3238501" y="839299"/>
            <a:ext cx="2666999" cy="1218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222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99393" y="1019608"/>
            <a:ext cx="3851284" cy="2866592"/>
            <a:chOff x="111117" y="2635794"/>
            <a:chExt cx="3851284" cy="2866592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98" r="24789"/>
            <a:stretch/>
          </p:blipFill>
          <p:spPr>
            <a:xfrm>
              <a:off x="111117" y="2635794"/>
              <a:ext cx="3851284" cy="2866592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748942" y="2748100"/>
              <a:ext cx="190491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200"/>
              <a:r>
                <a:rPr lang="en-US" sz="1600" b="1" dirty="0">
                  <a:solidFill>
                    <a:srgbClr val="0055A0"/>
                  </a:solidFill>
                </a:rPr>
                <a:t>N = 2.3 x 10</a:t>
              </a:r>
              <a:r>
                <a:rPr lang="en-US" sz="1600" b="1" baseline="30000" dirty="0">
                  <a:solidFill>
                    <a:srgbClr val="0055A0"/>
                  </a:solidFill>
                </a:rPr>
                <a:t>11</a:t>
              </a:r>
              <a:r>
                <a:rPr lang="en-US" sz="1600" b="1" dirty="0">
                  <a:solidFill>
                    <a:srgbClr val="0055A0"/>
                  </a:solidFill>
                </a:rPr>
                <a:t> p/b</a:t>
              </a:r>
            </a:p>
          </p:txBody>
        </p:sp>
      </p:grpSp>
      <p:pic>
        <p:nvPicPr>
          <p:cNvPr id="19" name="Picture 18" descr="HLLHC-injection_ArcDip_2.30e11ppb_eps_y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41" t="7209"/>
          <a:stretch/>
        </p:blipFill>
        <p:spPr>
          <a:xfrm>
            <a:off x="4281592" y="1006200"/>
            <a:ext cx="4844929" cy="2880000"/>
          </a:xfrm>
          <a:prstGeom prst="rect">
            <a:avLst/>
          </a:prstGeom>
        </p:spPr>
      </p:pic>
      <p:grpSp>
        <p:nvGrpSpPr>
          <p:cNvPr id="8" name="Gruppo 29"/>
          <p:cNvGrpSpPr/>
          <p:nvPr/>
        </p:nvGrpSpPr>
        <p:grpSpPr>
          <a:xfrm>
            <a:off x="0" y="68882"/>
            <a:ext cx="9144000" cy="921718"/>
            <a:chOff x="0" y="68882"/>
            <a:chExt cx="9144000" cy="921718"/>
          </a:xfrm>
        </p:grpSpPr>
        <p:cxnSp>
          <p:nvCxnSpPr>
            <p:cNvPr id="9" name="Straight Connector 8"/>
            <p:cNvCxnSpPr/>
            <p:nvPr/>
          </p:nvCxnSpPr>
          <p:spPr>
            <a:xfrm>
              <a:off x="1143000" y="457200"/>
              <a:ext cx="8001000" cy="0"/>
            </a:xfrm>
            <a:prstGeom prst="line">
              <a:avLst/>
            </a:prstGeom>
            <a:ln w="34925" cap="rnd">
              <a:solidFill>
                <a:srgbClr val="4A7DBA"/>
              </a:solidFill>
              <a:round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" name="Picture 2" descr="C:\Octavio\CERN\cern_logo_white.gif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219456" y="68882"/>
              <a:ext cx="952200" cy="921718"/>
            </a:xfrm>
            <a:prstGeom prst="rect">
              <a:avLst/>
            </a:prstGeom>
            <a:noFill/>
          </p:spPr>
        </p:pic>
        <p:cxnSp>
          <p:nvCxnSpPr>
            <p:cNvPr id="11" name="Straight Connector 6"/>
            <p:cNvCxnSpPr/>
            <p:nvPr/>
          </p:nvCxnSpPr>
          <p:spPr>
            <a:xfrm>
              <a:off x="0" y="457200"/>
              <a:ext cx="152400" cy="0"/>
            </a:xfrm>
            <a:prstGeom prst="line">
              <a:avLst/>
            </a:prstGeom>
            <a:ln w="34925" cap="rnd">
              <a:solidFill>
                <a:srgbClr val="4A7DBA"/>
              </a:solidFill>
              <a:round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7"/>
          <p:cNvSpPr txBox="1"/>
          <p:nvPr/>
        </p:nvSpPr>
        <p:spPr>
          <a:xfrm>
            <a:off x="1219200" y="0"/>
            <a:ext cx="762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 dirty="0" smtClean="0">
                <a:solidFill>
                  <a:schemeClr val="tx2"/>
                </a:solidFill>
                <a:latin typeface="Calibri" pitchFamily="34" charset="0"/>
              </a:rPr>
              <a:t>e-cloud instability thresholds: Arc Dipoles</a:t>
            </a:r>
            <a:endParaRPr lang="en-US" sz="2400" b="1" dirty="0">
              <a:solidFill>
                <a:schemeClr val="tx2"/>
              </a:solidFill>
              <a:latin typeface="Calibri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04800" y="3974321"/>
            <a:ext cx="8534400" cy="11310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GB" sz="1500" dirty="0" smtClean="0">
                <a:solidFill>
                  <a:schemeClr val="tx2"/>
                </a:solidFill>
                <a:latin typeface="+mj-lt"/>
                <a:cs typeface="Arial" panose="020B0604020202020204" pitchFamily="34" charset="0"/>
              </a:rPr>
              <a:t>Instability observed </a:t>
            </a:r>
            <a:r>
              <a:rPr lang="en-GB" sz="1500" b="1" dirty="0" smtClean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only </a:t>
            </a:r>
            <a:r>
              <a:rPr lang="en-GB" sz="1500" b="1" dirty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in the vertical plane</a:t>
            </a:r>
            <a:r>
              <a:rPr lang="en-GB" sz="1500" dirty="0">
                <a:solidFill>
                  <a:schemeClr val="tx2"/>
                </a:solidFill>
                <a:latin typeface="+mj-lt"/>
                <a:cs typeface="Arial" panose="020B0604020202020204" pitchFamily="34" charset="0"/>
              </a:rPr>
              <a:t>, as the dipole magnetic field freezes the electron motion in the </a:t>
            </a:r>
            <a:r>
              <a:rPr lang="en-GB" sz="1500" dirty="0" smtClean="0">
                <a:solidFill>
                  <a:schemeClr val="tx2"/>
                </a:solidFill>
                <a:latin typeface="+mj-lt"/>
                <a:cs typeface="Arial" panose="020B0604020202020204" pitchFamily="34" charset="0"/>
              </a:rPr>
              <a:t>horizontal plane </a:t>
            </a:r>
            <a:r>
              <a:rPr lang="en-GB" sz="1500" dirty="0">
                <a:solidFill>
                  <a:schemeClr val="tx2"/>
                </a:solidFill>
                <a:latin typeface="+mj-lt"/>
                <a:cs typeface="Arial" panose="020B0604020202020204" pitchFamily="34" charset="0"/>
              </a:rPr>
              <a:t>(note that, unlike HEADTAIL, </a:t>
            </a:r>
            <a:r>
              <a:rPr lang="en-GB" sz="1500" dirty="0" smtClean="0">
                <a:solidFill>
                  <a:schemeClr val="tx2"/>
                </a:solidFill>
                <a:latin typeface="+mj-lt"/>
                <a:cs typeface="Arial" panose="020B0604020202020204" pitchFamily="34" charset="0"/>
              </a:rPr>
              <a:t>electrons are tracked also in the horizontal plane)</a:t>
            </a:r>
          </a:p>
          <a:p>
            <a:pPr marL="285750" indent="-285750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rgbClr val="FF0000"/>
                </a:solidFill>
                <a:cs typeface="Arial" panose="020B0604020202020204" pitchFamily="34" charset="0"/>
              </a:rPr>
              <a:t>Dependence </a:t>
            </a:r>
            <a:r>
              <a:rPr lang="en-US" sz="1500" dirty="0" smtClean="0">
                <a:solidFill>
                  <a:schemeClr val="tx2"/>
                </a:solidFill>
                <a:cs typeface="Arial" panose="020B0604020202020204" pitchFamily="34" charset="0"/>
              </a:rPr>
              <a:t>of the instability threshold </a:t>
            </a:r>
            <a:r>
              <a:rPr lang="en-US" sz="1500" b="1" dirty="0" smtClean="0">
                <a:solidFill>
                  <a:srgbClr val="FF0000"/>
                </a:solidFill>
                <a:cs typeface="Arial" panose="020B0604020202020204" pitchFamily="34" charset="0"/>
              </a:rPr>
              <a:t>on </a:t>
            </a:r>
            <a:r>
              <a:rPr lang="en-US" sz="1500" b="1" dirty="0">
                <a:solidFill>
                  <a:srgbClr val="FF0000"/>
                </a:solidFill>
                <a:cs typeface="Arial" panose="020B0604020202020204" pitchFamily="34" charset="0"/>
              </a:rPr>
              <a:t>bunch intensity is quite </a:t>
            </a:r>
            <a:r>
              <a:rPr lang="en-US" sz="1500" b="1" dirty="0" smtClean="0">
                <a:solidFill>
                  <a:srgbClr val="FF0000"/>
                </a:solidFill>
                <a:cs typeface="Arial" panose="020B0604020202020204" pitchFamily="34" charset="0"/>
              </a:rPr>
              <a:t>weak:</a:t>
            </a:r>
            <a:endParaRPr lang="en-US" sz="1500" b="1" dirty="0">
              <a:solidFill>
                <a:srgbClr val="FF0000"/>
              </a:solidFill>
              <a:cs typeface="Arial" panose="020B0604020202020204" pitchFamily="34" charset="0"/>
            </a:endParaRPr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/>
          </p:nvPr>
        </p:nvGraphicFramePr>
        <p:xfrm>
          <a:off x="1295400" y="5410200"/>
          <a:ext cx="68580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4500"/>
                <a:gridCol w="1714500"/>
                <a:gridCol w="1714500"/>
                <a:gridCol w="1714500"/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smtClean="0"/>
                        <a:t>1.3</a:t>
                      </a:r>
                      <a:r>
                        <a:rPr lang="en-GB" sz="1600" baseline="0" dirty="0" smtClean="0"/>
                        <a:t> x 10 </a:t>
                      </a:r>
                      <a:r>
                        <a:rPr lang="en-GB" sz="1600" baseline="30000" dirty="0" smtClean="0"/>
                        <a:t>11</a:t>
                      </a:r>
                      <a:r>
                        <a:rPr lang="en-GB" sz="1600" dirty="0" smtClean="0"/>
                        <a:t> ppb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 smtClean="0"/>
                        <a:t>1.8</a:t>
                      </a:r>
                      <a:r>
                        <a:rPr lang="en-GB" sz="1600" baseline="0" dirty="0" smtClean="0"/>
                        <a:t> x 10 </a:t>
                      </a:r>
                      <a:r>
                        <a:rPr lang="en-GB" sz="1600" baseline="30000" dirty="0" smtClean="0"/>
                        <a:t>11</a:t>
                      </a:r>
                      <a:r>
                        <a:rPr lang="en-GB" sz="1600" dirty="0" smtClean="0"/>
                        <a:t> ppb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 smtClean="0"/>
                        <a:t>2.3</a:t>
                      </a:r>
                      <a:r>
                        <a:rPr lang="en-GB" sz="1600" baseline="0" dirty="0" smtClean="0"/>
                        <a:t> x 10 </a:t>
                      </a:r>
                      <a:r>
                        <a:rPr lang="en-GB" sz="1600" baseline="30000" dirty="0" smtClean="0"/>
                        <a:t>11</a:t>
                      </a:r>
                      <a:r>
                        <a:rPr lang="en-GB" sz="1600" dirty="0" smtClean="0"/>
                        <a:t> ppb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smtClean="0"/>
                        <a:t>450 GeV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aseline="0" dirty="0" smtClean="0"/>
                        <a:t>1.2 x 10 </a:t>
                      </a:r>
                      <a:r>
                        <a:rPr lang="en-GB" sz="1600" baseline="30000" dirty="0" smtClean="0"/>
                        <a:t>12</a:t>
                      </a:r>
                      <a:r>
                        <a:rPr lang="en-GB" sz="1600" dirty="0" smtClean="0"/>
                        <a:t> e</a:t>
                      </a:r>
                      <a:r>
                        <a:rPr lang="en-GB" sz="1600" baseline="30000" dirty="0" smtClean="0"/>
                        <a:t>-</a:t>
                      </a:r>
                      <a:r>
                        <a:rPr lang="en-GB" sz="1600" dirty="0" smtClean="0"/>
                        <a:t>/m</a:t>
                      </a:r>
                      <a:r>
                        <a:rPr lang="en-GB" sz="1600" baseline="30000" dirty="0" smtClean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aseline="0" dirty="0" smtClean="0"/>
                        <a:t>1 x 10 </a:t>
                      </a:r>
                      <a:r>
                        <a:rPr lang="en-GB" sz="1600" baseline="30000" dirty="0" smtClean="0"/>
                        <a:t>12</a:t>
                      </a:r>
                      <a:r>
                        <a:rPr lang="en-GB" sz="1600" dirty="0" smtClean="0"/>
                        <a:t> e</a:t>
                      </a:r>
                      <a:r>
                        <a:rPr lang="en-GB" sz="1600" baseline="30000" dirty="0" smtClean="0"/>
                        <a:t>-</a:t>
                      </a:r>
                      <a:r>
                        <a:rPr lang="en-GB" sz="1600" dirty="0" smtClean="0"/>
                        <a:t>/m</a:t>
                      </a:r>
                      <a:r>
                        <a:rPr lang="en-GB" sz="1600" baseline="30000" dirty="0" smtClean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 smtClean="0"/>
                        <a:t>1 </a:t>
                      </a:r>
                      <a:r>
                        <a:rPr lang="en-GB" sz="1600" baseline="0" dirty="0" smtClean="0"/>
                        <a:t>x 10 </a:t>
                      </a:r>
                      <a:r>
                        <a:rPr lang="en-GB" sz="1600" baseline="30000" dirty="0" smtClean="0"/>
                        <a:t>12</a:t>
                      </a:r>
                      <a:r>
                        <a:rPr lang="en-GB" sz="1600" dirty="0" smtClean="0"/>
                        <a:t> e</a:t>
                      </a:r>
                      <a:r>
                        <a:rPr lang="en-GB" sz="1600" baseline="30000" dirty="0" smtClean="0"/>
                        <a:t>-</a:t>
                      </a:r>
                      <a:r>
                        <a:rPr lang="en-GB" sz="1600" dirty="0" smtClean="0"/>
                        <a:t>/m</a:t>
                      </a:r>
                      <a:r>
                        <a:rPr lang="en-GB" sz="1600" baseline="30000" dirty="0" smtClean="0"/>
                        <a:t>3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5" name="Rectangle 14"/>
          <p:cNvSpPr/>
          <p:nvPr/>
        </p:nvSpPr>
        <p:spPr>
          <a:xfrm>
            <a:off x="1611923" y="609600"/>
            <a:ext cx="68580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FF0000"/>
                </a:solidFill>
                <a:cs typeface="Arial" panose="020B0604020202020204" pitchFamily="34" charset="0"/>
              </a:rPr>
              <a:t>Arc dipoles </a:t>
            </a:r>
            <a:r>
              <a:rPr lang="en-US" sz="1600" dirty="0" smtClean="0">
                <a:solidFill>
                  <a:schemeClr val="tx2"/>
                </a:solidFill>
                <a:cs typeface="Arial" panose="020B0604020202020204" pitchFamily="34" charset="0"/>
              </a:rPr>
              <a:t>(~65% of the machine)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2527614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o 29"/>
          <p:cNvGrpSpPr/>
          <p:nvPr/>
        </p:nvGrpSpPr>
        <p:grpSpPr>
          <a:xfrm>
            <a:off x="0" y="68882"/>
            <a:ext cx="9144000" cy="921718"/>
            <a:chOff x="0" y="68882"/>
            <a:chExt cx="9144000" cy="921718"/>
          </a:xfrm>
        </p:grpSpPr>
        <p:cxnSp>
          <p:nvCxnSpPr>
            <p:cNvPr id="9" name="Straight Connector 8"/>
            <p:cNvCxnSpPr/>
            <p:nvPr/>
          </p:nvCxnSpPr>
          <p:spPr>
            <a:xfrm>
              <a:off x="1143000" y="457200"/>
              <a:ext cx="8001000" cy="0"/>
            </a:xfrm>
            <a:prstGeom prst="line">
              <a:avLst/>
            </a:prstGeom>
            <a:ln w="34925" cap="rnd">
              <a:solidFill>
                <a:srgbClr val="4A7DBA"/>
              </a:solidFill>
              <a:round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" name="Picture 2" descr="C:\Octavio\CERN\cern_logo_white.gif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19456" y="68882"/>
              <a:ext cx="952200" cy="921718"/>
            </a:xfrm>
            <a:prstGeom prst="rect">
              <a:avLst/>
            </a:prstGeom>
            <a:noFill/>
          </p:spPr>
        </p:pic>
        <p:cxnSp>
          <p:nvCxnSpPr>
            <p:cNvPr id="11" name="Straight Connector 6"/>
            <p:cNvCxnSpPr/>
            <p:nvPr/>
          </p:nvCxnSpPr>
          <p:spPr>
            <a:xfrm>
              <a:off x="0" y="457200"/>
              <a:ext cx="152400" cy="0"/>
            </a:xfrm>
            <a:prstGeom prst="line">
              <a:avLst/>
            </a:prstGeom>
            <a:ln w="34925" cap="rnd">
              <a:solidFill>
                <a:srgbClr val="4A7DBA"/>
              </a:solidFill>
              <a:round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7"/>
          <p:cNvSpPr txBox="1"/>
          <p:nvPr/>
        </p:nvSpPr>
        <p:spPr>
          <a:xfrm>
            <a:off x="1219200" y="0"/>
            <a:ext cx="762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 dirty="0" smtClean="0">
                <a:solidFill>
                  <a:schemeClr val="tx2"/>
                </a:solidFill>
                <a:latin typeface="Calibri" pitchFamily="34" charset="0"/>
              </a:rPr>
              <a:t>e-cloud instability thresholds: Arc Dipoles</a:t>
            </a:r>
            <a:endParaRPr lang="en-US" sz="2400" b="1" dirty="0">
              <a:solidFill>
                <a:schemeClr val="tx2"/>
              </a:solidFill>
              <a:latin typeface="Calibri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04800" y="1866284"/>
            <a:ext cx="8534400" cy="4028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endParaRPr lang="en-GB" sz="1500" dirty="0">
              <a:solidFill>
                <a:schemeClr val="tx2"/>
              </a:solidFill>
              <a:latin typeface="+mj-lt"/>
              <a:cs typeface="Arial" panose="020B0604020202020204" pitchFamily="34" charset="0"/>
            </a:endParaRPr>
          </a:p>
        </p:txBody>
      </p:sp>
      <p:graphicFrame>
        <p:nvGraphicFramePr>
          <p:cNvPr id="17" name="Table 16"/>
          <p:cNvGraphicFramePr>
            <a:graphicFrameLocks noGrp="1"/>
          </p:cNvGraphicFramePr>
          <p:nvPr/>
        </p:nvGraphicFramePr>
        <p:xfrm>
          <a:off x="1600200" y="974969"/>
          <a:ext cx="68580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4500"/>
                <a:gridCol w="1714500"/>
                <a:gridCol w="1714500"/>
                <a:gridCol w="1714500"/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smtClean="0"/>
                        <a:t>1.3</a:t>
                      </a:r>
                      <a:r>
                        <a:rPr lang="en-GB" sz="1600" baseline="0" dirty="0" smtClean="0"/>
                        <a:t> x 10 </a:t>
                      </a:r>
                      <a:r>
                        <a:rPr lang="en-GB" sz="1600" baseline="30000" dirty="0" smtClean="0"/>
                        <a:t>11</a:t>
                      </a:r>
                      <a:r>
                        <a:rPr lang="en-GB" sz="1600" dirty="0" smtClean="0"/>
                        <a:t> ppb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 smtClean="0"/>
                        <a:t>1.8</a:t>
                      </a:r>
                      <a:r>
                        <a:rPr lang="en-GB" sz="1600" baseline="0" dirty="0" smtClean="0"/>
                        <a:t> x 10 </a:t>
                      </a:r>
                      <a:r>
                        <a:rPr lang="en-GB" sz="1600" baseline="30000" dirty="0" smtClean="0"/>
                        <a:t>11</a:t>
                      </a:r>
                      <a:r>
                        <a:rPr lang="en-GB" sz="1600" dirty="0" smtClean="0"/>
                        <a:t> ppb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 smtClean="0"/>
                        <a:t>2.3</a:t>
                      </a:r>
                      <a:r>
                        <a:rPr lang="en-GB" sz="1600" baseline="0" dirty="0" smtClean="0"/>
                        <a:t> x 10 </a:t>
                      </a:r>
                      <a:r>
                        <a:rPr lang="en-GB" sz="1600" baseline="30000" dirty="0" smtClean="0"/>
                        <a:t>11</a:t>
                      </a:r>
                      <a:r>
                        <a:rPr lang="en-GB" sz="1600" dirty="0" smtClean="0"/>
                        <a:t> ppb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smtClean="0"/>
                        <a:t>450 GeV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aseline="0" dirty="0" smtClean="0"/>
                        <a:t>1.2 x 10 </a:t>
                      </a:r>
                      <a:r>
                        <a:rPr lang="en-GB" sz="1600" baseline="30000" dirty="0" smtClean="0"/>
                        <a:t>12</a:t>
                      </a:r>
                      <a:r>
                        <a:rPr lang="en-GB" sz="1600" dirty="0" smtClean="0"/>
                        <a:t> e</a:t>
                      </a:r>
                      <a:r>
                        <a:rPr lang="en-GB" sz="1600" baseline="30000" dirty="0" smtClean="0"/>
                        <a:t>-</a:t>
                      </a:r>
                      <a:r>
                        <a:rPr lang="en-GB" sz="1600" dirty="0" smtClean="0"/>
                        <a:t>/m</a:t>
                      </a:r>
                      <a:r>
                        <a:rPr lang="en-GB" sz="1600" baseline="30000" dirty="0" smtClean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aseline="0" dirty="0" smtClean="0"/>
                        <a:t>1 x 10 </a:t>
                      </a:r>
                      <a:r>
                        <a:rPr lang="en-GB" sz="1600" baseline="30000" dirty="0" smtClean="0"/>
                        <a:t>12</a:t>
                      </a:r>
                      <a:r>
                        <a:rPr lang="en-GB" sz="1600" dirty="0" smtClean="0"/>
                        <a:t> e</a:t>
                      </a:r>
                      <a:r>
                        <a:rPr lang="en-GB" sz="1600" baseline="30000" dirty="0" smtClean="0"/>
                        <a:t>-</a:t>
                      </a:r>
                      <a:r>
                        <a:rPr lang="en-GB" sz="1600" dirty="0" smtClean="0"/>
                        <a:t>/m</a:t>
                      </a:r>
                      <a:r>
                        <a:rPr lang="en-GB" sz="1600" baseline="30000" dirty="0" smtClean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 smtClean="0"/>
                        <a:t>1 </a:t>
                      </a:r>
                      <a:r>
                        <a:rPr lang="en-GB" sz="1600" baseline="0" dirty="0" smtClean="0"/>
                        <a:t>x 10 </a:t>
                      </a:r>
                      <a:r>
                        <a:rPr lang="en-GB" sz="1600" baseline="30000" dirty="0" smtClean="0"/>
                        <a:t>12</a:t>
                      </a:r>
                      <a:r>
                        <a:rPr lang="en-GB" sz="1600" dirty="0" smtClean="0"/>
                        <a:t> e</a:t>
                      </a:r>
                      <a:r>
                        <a:rPr lang="en-GB" sz="1600" baseline="30000" dirty="0" smtClean="0"/>
                        <a:t>-</a:t>
                      </a:r>
                      <a:r>
                        <a:rPr lang="en-GB" sz="1600" dirty="0" smtClean="0"/>
                        <a:t>/m</a:t>
                      </a:r>
                      <a:r>
                        <a:rPr lang="en-GB" sz="1600" baseline="30000" dirty="0" smtClean="0"/>
                        <a:t>3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9" name="Rectangle 18"/>
          <p:cNvSpPr/>
          <p:nvPr/>
        </p:nvSpPr>
        <p:spPr>
          <a:xfrm>
            <a:off x="1611923" y="609600"/>
            <a:ext cx="68580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FF0000"/>
                </a:solidFill>
                <a:cs typeface="Arial" panose="020B0604020202020204" pitchFamily="34" charset="0"/>
              </a:rPr>
              <a:t>Arc dipoles </a:t>
            </a:r>
            <a:r>
              <a:rPr lang="en-US" sz="1600" dirty="0" smtClean="0">
                <a:solidFill>
                  <a:schemeClr val="tx2"/>
                </a:solidFill>
                <a:cs typeface="Arial" panose="020B0604020202020204" pitchFamily="34" charset="0"/>
              </a:rPr>
              <a:t>(~65% of the machine)</a:t>
            </a:r>
            <a:endParaRPr lang="en-GB" sz="1600" dirty="0"/>
          </a:p>
        </p:txBody>
      </p:sp>
      <p:pic>
        <p:nvPicPr>
          <p:cNvPr id="14" name="Picture 13" descr="Quad_vs_dip_central_density_2.2e11ppb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39" r="6775"/>
          <a:stretch/>
        </p:blipFill>
        <p:spPr>
          <a:xfrm>
            <a:off x="2362275" y="3097200"/>
            <a:ext cx="4571925" cy="345600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3232056" y="2941823"/>
            <a:ext cx="3549819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GB" sz="125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PyECLOUD</a:t>
            </a:r>
            <a:r>
              <a:rPr lang="en-GB" sz="125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25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buildup</a:t>
            </a:r>
            <a:r>
              <a:rPr lang="en-GB" sz="1250" dirty="0" smtClean="0">
                <a:latin typeface="Arial" panose="020B0604020202020204" pitchFamily="34" charset="0"/>
                <a:cs typeface="Arial" panose="020B0604020202020204" pitchFamily="34" charset="0"/>
              </a:rPr>
              <a:t> simulations – </a:t>
            </a:r>
            <a:r>
              <a:rPr lang="en-GB" sz="1250" b="1" dirty="0" smtClean="0">
                <a:latin typeface="Arial" panose="020B0604020202020204" pitchFamily="34" charset="0"/>
                <a:cs typeface="Arial" panose="020B0604020202020204" pitchFamily="34" charset="0"/>
              </a:rPr>
              <a:t>2.3e11 ppb</a:t>
            </a:r>
            <a:endParaRPr lang="en-GB" sz="125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752492" y="977076"/>
            <a:ext cx="1693984" cy="716909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" name="Straight Connector 2"/>
          <p:cNvCxnSpPr/>
          <p:nvPr/>
        </p:nvCxnSpPr>
        <p:spPr>
          <a:xfrm>
            <a:off x="2971875" y="5535600"/>
            <a:ext cx="3810000" cy="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457200" y="1905000"/>
            <a:ext cx="8458200" cy="7490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GB" sz="1500" dirty="0" smtClean="0">
                <a:solidFill>
                  <a:schemeClr val="tx2"/>
                </a:solidFill>
                <a:latin typeface="+mj-lt"/>
                <a:cs typeface="Arial" panose="020B0604020202020204" pitchFamily="34" charset="0"/>
              </a:rPr>
              <a:t>Comparing against </a:t>
            </a:r>
            <a:r>
              <a:rPr lang="en-GB" sz="1500" dirty="0" err="1" smtClean="0">
                <a:solidFill>
                  <a:schemeClr val="tx2"/>
                </a:solidFill>
                <a:latin typeface="+mj-lt"/>
                <a:cs typeface="Arial" panose="020B0604020202020204" pitchFamily="34" charset="0"/>
              </a:rPr>
              <a:t>buildup</a:t>
            </a:r>
            <a:r>
              <a:rPr lang="en-GB" sz="1500" dirty="0" smtClean="0">
                <a:solidFill>
                  <a:schemeClr val="tx2"/>
                </a:solidFill>
                <a:latin typeface="+mj-lt"/>
                <a:cs typeface="Arial" panose="020B0604020202020204" pitchFamily="34" charset="0"/>
              </a:rPr>
              <a:t> simulation results: </a:t>
            </a:r>
          </a:p>
          <a:p>
            <a:pPr marL="285750" indent="-285750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GB" sz="1500" b="1" dirty="0" smtClean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SEY &gt; 1.5 needed </a:t>
            </a:r>
            <a:r>
              <a:rPr lang="en-GB" sz="1500" dirty="0" smtClean="0">
                <a:solidFill>
                  <a:schemeClr val="tx2"/>
                </a:solidFill>
                <a:latin typeface="+mj-lt"/>
                <a:cs typeface="Arial" panose="020B0604020202020204" pitchFamily="34" charset="0"/>
              </a:rPr>
              <a:t>for the </a:t>
            </a:r>
            <a:r>
              <a:rPr lang="en-GB" sz="1500" dirty="0" err="1" smtClean="0">
                <a:solidFill>
                  <a:schemeClr val="tx2"/>
                </a:solidFill>
                <a:latin typeface="+mj-lt"/>
                <a:cs typeface="Arial" panose="020B0604020202020204" pitchFamily="34" charset="0"/>
              </a:rPr>
              <a:t>ecloud</a:t>
            </a:r>
            <a:r>
              <a:rPr lang="en-GB" sz="1500" dirty="0" smtClean="0">
                <a:solidFill>
                  <a:schemeClr val="tx2"/>
                </a:solidFill>
                <a:latin typeface="+mj-lt"/>
                <a:cs typeface="Arial" panose="020B0604020202020204" pitchFamily="34" charset="0"/>
              </a:rPr>
              <a:t> in the dipoles alone </a:t>
            </a:r>
            <a:r>
              <a:rPr lang="en-GB" sz="1500" b="1" dirty="0" smtClean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to drive an instability</a:t>
            </a:r>
          </a:p>
        </p:txBody>
      </p:sp>
    </p:spTree>
    <p:extLst>
      <p:ext uri="{BB962C8B-B14F-4D97-AF65-F5344CB8AC3E}">
        <p14:creationId xmlns:p14="http://schemas.microsoft.com/office/powerpoint/2010/main" val="3414333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HLLHC-injection_ArcQuad_2.30e11ppb_mean_y.png"/>
          <p:cNvPicPr>
            <a:picLocks noChangeAspect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1" t="7461" r="2448"/>
          <a:stretch/>
        </p:blipFill>
        <p:spPr>
          <a:xfrm>
            <a:off x="4191000" y="3368400"/>
            <a:ext cx="4800600" cy="2880000"/>
          </a:xfrm>
          <a:prstGeom prst="rect">
            <a:avLst/>
          </a:prstGeom>
        </p:spPr>
      </p:pic>
      <p:pic>
        <p:nvPicPr>
          <p:cNvPr id="16" name="Picture 15" descr="HLLHC-injection_ArcQuad_2.30e11ppb_mean_x.png"/>
          <p:cNvPicPr>
            <a:picLocks noChangeAspect="1"/>
          </p:cNvPicPr>
          <p:nvPr/>
        </p:nvPicPr>
        <p:blipFill rotWithShape="1"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1" t="7209" r="26174"/>
          <a:stretch/>
        </p:blipFill>
        <p:spPr>
          <a:xfrm>
            <a:off x="320052" y="3368400"/>
            <a:ext cx="3560286" cy="2880000"/>
          </a:xfrm>
          <a:prstGeom prst="rect">
            <a:avLst/>
          </a:prstGeom>
        </p:spPr>
      </p:pic>
      <p:grpSp>
        <p:nvGrpSpPr>
          <p:cNvPr id="8" name="Gruppo 29"/>
          <p:cNvGrpSpPr/>
          <p:nvPr/>
        </p:nvGrpSpPr>
        <p:grpSpPr>
          <a:xfrm>
            <a:off x="0" y="68882"/>
            <a:ext cx="9144000" cy="921718"/>
            <a:chOff x="0" y="68882"/>
            <a:chExt cx="9144000" cy="921718"/>
          </a:xfrm>
        </p:grpSpPr>
        <p:cxnSp>
          <p:nvCxnSpPr>
            <p:cNvPr id="9" name="Straight Connector 8"/>
            <p:cNvCxnSpPr/>
            <p:nvPr/>
          </p:nvCxnSpPr>
          <p:spPr>
            <a:xfrm>
              <a:off x="1143000" y="457200"/>
              <a:ext cx="8001000" cy="0"/>
            </a:xfrm>
            <a:prstGeom prst="line">
              <a:avLst/>
            </a:prstGeom>
            <a:ln w="34925" cap="rnd">
              <a:solidFill>
                <a:srgbClr val="4A7DBA"/>
              </a:solidFill>
              <a:round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" name="Picture 2" descr="C:\Octavio\CERN\cern_logo_white.gif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219456" y="68882"/>
              <a:ext cx="952200" cy="921718"/>
            </a:xfrm>
            <a:prstGeom prst="rect">
              <a:avLst/>
            </a:prstGeom>
            <a:noFill/>
          </p:spPr>
        </p:pic>
        <p:cxnSp>
          <p:nvCxnSpPr>
            <p:cNvPr id="11" name="Straight Connector 6"/>
            <p:cNvCxnSpPr/>
            <p:nvPr/>
          </p:nvCxnSpPr>
          <p:spPr>
            <a:xfrm>
              <a:off x="0" y="457200"/>
              <a:ext cx="152400" cy="0"/>
            </a:xfrm>
            <a:prstGeom prst="line">
              <a:avLst/>
            </a:prstGeom>
            <a:ln w="34925" cap="rnd">
              <a:solidFill>
                <a:srgbClr val="4A7DBA"/>
              </a:solidFill>
              <a:round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7"/>
          <p:cNvSpPr txBox="1"/>
          <p:nvPr/>
        </p:nvSpPr>
        <p:spPr>
          <a:xfrm>
            <a:off x="1219200" y="0"/>
            <a:ext cx="762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 dirty="0" smtClean="0">
                <a:solidFill>
                  <a:schemeClr val="tx2"/>
                </a:solidFill>
                <a:latin typeface="Calibri" pitchFamily="34" charset="0"/>
              </a:rPr>
              <a:t>e-cloud instability thresholds: Arc Quadrupoles</a:t>
            </a:r>
            <a:endParaRPr lang="en-US" sz="2400" b="1" dirty="0">
              <a:solidFill>
                <a:schemeClr val="tx2"/>
              </a:solidFill>
              <a:latin typeface="Calibri" pitchFamily="34" charset="0"/>
            </a:endParaRPr>
          </a:p>
        </p:txBody>
      </p:sp>
      <p:graphicFrame>
        <p:nvGraphicFramePr>
          <p:cNvPr id="14" name="Table 13"/>
          <p:cNvGraphicFramePr>
            <a:graphicFrameLocks noGrp="1"/>
          </p:cNvGraphicFramePr>
          <p:nvPr/>
        </p:nvGraphicFramePr>
        <p:xfrm>
          <a:off x="1600200" y="974969"/>
          <a:ext cx="68580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4500"/>
                <a:gridCol w="1714500"/>
                <a:gridCol w="1714500"/>
                <a:gridCol w="1714500"/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smtClean="0"/>
                        <a:t>1.3</a:t>
                      </a:r>
                      <a:r>
                        <a:rPr lang="en-GB" sz="1600" baseline="0" dirty="0" smtClean="0"/>
                        <a:t> x 10 </a:t>
                      </a:r>
                      <a:r>
                        <a:rPr lang="en-GB" sz="1600" baseline="30000" dirty="0" smtClean="0"/>
                        <a:t>11</a:t>
                      </a:r>
                      <a:r>
                        <a:rPr lang="en-GB" sz="1600" dirty="0" smtClean="0"/>
                        <a:t> ppb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 smtClean="0"/>
                        <a:t>1.8</a:t>
                      </a:r>
                      <a:r>
                        <a:rPr lang="en-GB" sz="1600" baseline="0" dirty="0" smtClean="0"/>
                        <a:t> x 10 </a:t>
                      </a:r>
                      <a:r>
                        <a:rPr lang="en-GB" sz="1600" baseline="30000" dirty="0" smtClean="0"/>
                        <a:t>11</a:t>
                      </a:r>
                      <a:r>
                        <a:rPr lang="en-GB" sz="1600" dirty="0" smtClean="0"/>
                        <a:t> ppb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 smtClean="0"/>
                        <a:t>2.3</a:t>
                      </a:r>
                      <a:r>
                        <a:rPr lang="en-GB" sz="1600" baseline="0" dirty="0" smtClean="0"/>
                        <a:t> x 10 </a:t>
                      </a:r>
                      <a:r>
                        <a:rPr lang="en-GB" sz="1600" baseline="30000" dirty="0" smtClean="0"/>
                        <a:t>11</a:t>
                      </a:r>
                      <a:r>
                        <a:rPr lang="en-GB" sz="1600" dirty="0" smtClean="0"/>
                        <a:t> ppb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smtClean="0"/>
                        <a:t>450 GeV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 smtClean="0"/>
                        <a:t>9</a:t>
                      </a:r>
                      <a:r>
                        <a:rPr lang="en-GB" sz="1600" baseline="0" dirty="0" smtClean="0"/>
                        <a:t> x 10 </a:t>
                      </a:r>
                      <a:r>
                        <a:rPr lang="en-GB" sz="1600" baseline="30000" dirty="0" smtClean="0"/>
                        <a:t>12</a:t>
                      </a:r>
                      <a:r>
                        <a:rPr lang="en-GB" sz="1600" dirty="0" smtClean="0"/>
                        <a:t> e</a:t>
                      </a:r>
                      <a:r>
                        <a:rPr lang="en-GB" sz="1600" baseline="30000" dirty="0" smtClean="0"/>
                        <a:t>-</a:t>
                      </a:r>
                      <a:r>
                        <a:rPr lang="en-GB" sz="1600" dirty="0" smtClean="0"/>
                        <a:t>/m</a:t>
                      </a:r>
                      <a:r>
                        <a:rPr lang="en-GB" sz="1600" baseline="30000" dirty="0" smtClean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 smtClean="0"/>
                        <a:t>9</a:t>
                      </a:r>
                      <a:r>
                        <a:rPr lang="en-GB" sz="1600" baseline="0" dirty="0" smtClean="0"/>
                        <a:t> x 10 </a:t>
                      </a:r>
                      <a:r>
                        <a:rPr lang="en-GB" sz="1600" baseline="30000" dirty="0" smtClean="0"/>
                        <a:t>12</a:t>
                      </a:r>
                      <a:r>
                        <a:rPr lang="en-GB" sz="1600" dirty="0" smtClean="0"/>
                        <a:t> e</a:t>
                      </a:r>
                      <a:r>
                        <a:rPr lang="en-GB" sz="1600" baseline="30000" dirty="0" smtClean="0"/>
                        <a:t>-</a:t>
                      </a:r>
                      <a:r>
                        <a:rPr lang="en-GB" sz="1600" dirty="0" smtClean="0"/>
                        <a:t>/m</a:t>
                      </a:r>
                      <a:r>
                        <a:rPr lang="en-GB" sz="1600" baseline="30000" dirty="0" smtClean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 smtClean="0"/>
                        <a:t>10</a:t>
                      </a:r>
                      <a:r>
                        <a:rPr lang="en-GB" sz="1600" baseline="0" dirty="0" smtClean="0"/>
                        <a:t> x 10 </a:t>
                      </a:r>
                      <a:r>
                        <a:rPr lang="en-GB" sz="1600" baseline="30000" dirty="0" smtClean="0"/>
                        <a:t>12</a:t>
                      </a:r>
                      <a:r>
                        <a:rPr lang="en-GB" sz="1600" dirty="0" smtClean="0"/>
                        <a:t> e</a:t>
                      </a:r>
                      <a:r>
                        <a:rPr lang="en-GB" sz="1600" baseline="30000" dirty="0" smtClean="0"/>
                        <a:t>-</a:t>
                      </a:r>
                      <a:r>
                        <a:rPr lang="en-GB" sz="1600" dirty="0" smtClean="0"/>
                        <a:t>/m</a:t>
                      </a:r>
                      <a:r>
                        <a:rPr lang="en-GB" sz="1600" baseline="30000" dirty="0" smtClean="0"/>
                        <a:t>3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5" name="Rectangle 14"/>
          <p:cNvSpPr/>
          <p:nvPr/>
        </p:nvSpPr>
        <p:spPr>
          <a:xfrm>
            <a:off x="1611923" y="609600"/>
            <a:ext cx="68580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FF0000"/>
                </a:solidFill>
                <a:cs typeface="Arial" panose="020B0604020202020204" pitchFamily="34" charset="0"/>
              </a:rPr>
              <a:t>Arc </a:t>
            </a:r>
            <a:r>
              <a:rPr lang="en-US" sz="1600" b="1" dirty="0" err="1" smtClean="0">
                <a:solidFill>
                  <a:srgbClr val="FF0000"/>
                </a:solidFill>
                <a:cs typeface="Arial" panose="020B0604020202020204" pitchFamily="34" charset="0"/>
              </a:rPr>
              <a:t>qudrupoles</a:t>
            </a:r>
            <a:r>
              <a:rPr lang="en-US" sz="1600" b="1" dirty="0" smtClean="0">
                <a:solidFill>
                  <a:srgbClr val="FF0000"/>
                </a:solidFill>
                <a:cs typeface="Arial" panose="020B0604020202020204" pitchFamily="34" charset="0"/>
              </a:rPr>
              <a:t> </a:t>
            </a:r>
            <a:r>
              <a:rPr lang="en-US" sz="1600" dirty="0" smtClean="0">
                <a:solidFill>
                  <a:schemeClr val="tx2"/>
                </a:solidFill>
                <a:cs typeface="Arial" panose="020B0604020202020204" pitchFamily="34" charset="0"/>
              </a:rPr>
              <a:t>(~5% of the machine)</a:t>
            </a:r>
            <a:endParaRPr lang="en-GB" sz="1600" dirty="0"/>
          </a:p>
        </p:txBody>
      </p:sp>
      <p:sp>
        <p:nvSpPr>
          <p:cNvPr id="23" name="TextBox 22"/>
          <p:cNvSpPr txBox="1"/>
          <p:nvPr/>
        </p:nvSpPr>
        <p:spPr>
          <a:xfrm>
            <a:off x="748942" y="3474844"/>
            <a:ext cx="19049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sz="1600" b="1" dirty="0">
                <a:solidFill>
                  <a:srgbClr val="0055A0"/>
                </a:solidFill>
              </a:rPr>
              <a:t>N = 2.3 x 10</a:t>
            </a:r>
            <a:r>
              <a:rPr lang="en-US" sz="1600" b="1" baseline="30000" dirty="0">
                <a:solidFill>
                  <a:srgbClr val="0055A0"/>
                </a:solidFill>
              </a:rPr>
              <a:t>11</a:t>
            </a:r>
            <a:r>
              <a:rPr lang="en-US" sz="1600" b="1" dirty="0">
                <a:solidFill>
                  <a:srgbClr val="0055A0"/>
                </a:solidFill>
              </a:rPr>
              <a:t> p/b</a:t>
            </a:r>
          </a:p>
        </p:txBody>
      </p:sp>
      <p:sp>
        <p:nvSpPr>
          <p:cNvPr id="26" name="Rectangle 25"/>
          <p:cNvSpPr/>
          <p:nvPr/>
        </p:nvSpPr>
        <p:spPr>
          <a:xfrm>
            <a:off x="304800" y="1866284"/>
            <a:ext cx="7848600" cy="11310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500" b="1" dirty="0" smtClean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Dependence on bunch intensity is quite weak</a:t>
            </a:r>
          </a:p>
          <a:p>
            <a:pPr marL="285750" indent="-285750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GB" sz="1500" dirty="0">
                <a:solidFill>
                  <a:schemeClr val="tx2"/>
                </a:solidFill>
                <a:latin typeface="+mj-lt"/>
                <a:cs typeface="Arial" panose="020B0604020202020204" pitchFamily="34" charset="0"/>
              </a:rPr>
              <a:t>I</a:t>
            </a:r>
            <a:r>
              <a:rPr lang="en-GB" sz="1500" dirty="0" smtClean="0">
                <a:solidFill>
                  <a:schemeClr val="tx2"/>
                </a:solidFill>
                <a:latin typeface="+mj-lt"/>
                <a:cs typeface="Arial" panose="020B0604020202020204" pitchFamily="34" charset="0"/>
              </a:rPr>
              <a:t>nstability observed </a:t>
            </a:r>
            <a:r>
              <a:rPr lang="en-GB" sz="1500" b="1" dirty="0" smtClean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in both planes</a:t>
            </a:r>
            <a:r>
              <a:rPr lang="en-GB" sz="1500" dirty="0" smtClean="0">
                <a:solidFill>
                  <a:schemeClr val="tx2"/>
                </a:solidFill>
                <a:latin typeface="+mj-lt"/>
                <a:cs typeface="Arial" panose="020B0604020202020204" pitchFamily="34" charset="0"/>
              </a:rPr>
              <a:t>, consistently with the symmetry of the e-cloud dynamics in the quadrupoles</a:t>
            </a:r>
            <a:endParaRPr lang="en-GB" sz="1500" dirty="0">
              <a:solidFill>
                <a:schemeClr val="tx2"/>
              </a:solidFill>
              <a:latin typeface="+mj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5787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HLLHC-injection_ArcQuad_2.30e11ppb_eps_x.png"/>
          <p:cNvPicPr>
            <a:picLocks noChangeAspect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91" t="7222" r="25757"/>
          <a:stretch/>
        </p:blipFill>
        <p:spPr>
          <a:xfrm>
            <a:off x="381000" y="3368400"/>
            <a:ext cx="3505200" cy="2880000"/>
          </a:xfrm>
          <a:prstGeom prst="rect">
            <a:avLst/>
          </a:prstGeom>
        </p:spPr>
      </p:pic>
      <p:pic>
        <p:nvPicPr>
          <p:cNvPr id="17" name="Picture 16" descr="HLLHC-injection_ArcQuad_2.30e11ppb_eps_y.png"/>
          <p:cNvPicPr>
            <a:picLocks noChangeAspect="1"/>
          </p:cNvPicPr>
          <p:nvPr/>
        </p:nvPicPr>
        <p:blipFill rotWithShape="1"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43" t="6958"/>
          <a:stretch/>
        </p:blipFill>
        <p:spPr>
          <a:xfrm>
            <a:off x="4267200" y="3368400"/>
            <a:ext cx="4816249" cy="2880000"/>
          </a:xfrm>
          <a:prstGeom prst="rect">
            <a:avLst/>
          </a:prstGeom>
        </p:spPr>
      </p:pic>
      <p:grpSp>
        <p:nvGrpSpPr>
          <p:cNvPr id="8" name="Gruppo 29"/>
          <p:cNvGrpSpPr/>
          <p:nvPr/>
        </p:nvGrpSpPr>
        <p:grpSpPr>
          <a:xfrm>
            <a:off x="0" y="68882"/>
            <a:ext cx="9144000" cy="921718"/>
            <a:chOff x="0" y="68882"/>
            <a:chExt cx="9144000" cy="921718"/>
          </a:xfrm>
        </p:grpSpPr>
        <p:cxnSp>
          <p:nvCxnSpPr>
            <p:cNvPr id="9" name="Straight Connector 8"/>
            <p:cNvCxnSpPr/>
            <p:nvPr/>
          </p:nvCxnSpPr>
          <p:spPr>
            <a:xfrm>
              <a:off x="1143000" y="457200"/>
              <a:ext cx="8001000" cy="0"/>
            </a:xfrm>
            <a:prstGeom prst="line">
              <a:avLst/>
            </a:prstGeom>
            <a:ln w="34925" cap="rnd">
              <a:solidFill>
                <a:srgbClr val="4A7DBA"/>
              </a:solidFill>
              <a:round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" name="Picture 2" descr="C:\Octavio\CERN\cern_logo_white.gif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219456" y="68882"/>
              <a:ext cx="952200" cy="921718"/>
            </a:xfrm>
            <a:prstGeom prst="rect">
              <a:avLst/>
            </a:prstGeom>
            <a:noFill/>
          </p:spPr>
        </p:pic>
        <p:cxnSp>
          <p:nvCxnSpPr>
            <p:cNvPr id="11" name="Straight Connector 6"/>
            <p:cNvCxnSpPr/>
            <p:nvPr/>
          </p:nvCxnSpPr>
          <p:spPr>
            <a:xfrm>
              <a:off x="0" y="457200"/>
              <a:ext cx="152400" cy="0"/>
            </a:xfrm>
            <a:prstGeom prst="line">
              <a:avLst/>
            </a:prstGeom>
            <a:ln w="34925" cap="rnd">
              <a:solidFill>
                <a:srgbClr val="4A7DBA"/>
              </a:solidFill>
              <a:round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7"/>
          <p:cNvSpPr txBox="1"/>
          <p:nvPr/>
        </p:nvSpPr>
        <p:spPr>
          <a:xfrm>
            <a:off x="1219200" y="0"/>
            <a:ext cx="762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 dirty="0" smtClean="0">
                <a:solidFill>
                  <a:schemeClr val="tx2"/>
                </a:solidFill>
                <a:latin typeface="Calibri" pitchFamily="34" charset="0"/>
              </a:rPr>
              <a:t>e-cloud instability thresholds: Arc Quadrupoles</a:t>
            </a:r>
            <a:endParaRPr lang="en-US" sz="2400" b="1" dirty="0">
              <a:solidFill>
                <a:schemeClr val="tx2"/>
              </a:solidFill>
              <a:latin typeface="Calibri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04800" y="1866284"/>
            <a:ext cx="7848600" cy="11310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500" b="1" dirty="0" smtClean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Dependence on bunch intensity is quite weak</a:t>
            </a:r>
          </a:p>
          <a:p>
            <a:pPr marL="285750" indent="-285750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GB" sz="1500" dirty="0">
                <a:solidFill>
                  <a:schemeClr val="tx2"/>
                </a:solidFill>
                <a:latin typeface="+mj-lt"/>
                <a:cs typeface="Arial" panose="020B0604020202020204" pitchFamily="34" charset="0"/>
              </a:rPr>
              <a:t>I</a:t>
            </a:r>
            <a:r>
              <a:rPr lang="en-GB" sz="1500" dirty="0" smtClean="0">
                <a:solidFill>
                  <a:schemeClr val="tx2"/>
                </a:solidFill>
                <a:latin typeface="+mj-lt"/>
                <a:cs typeface="Arial" panose="020B0604020202020204" pitchFamily="34" charset="0"/>
              </a:rPr>
              <a:t>nstability observed </a:t>
            </a:r>
            <a:r>
              <a:rPr lang="en-GB" sz="1500" b="1" dirty="0" smtClean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in both planes</a:t>
            </a:r>
            <a:r>
              <a:rPr lang="en-GB" sz="1500" dirty="0" smtClean="0">
                <a:solidFill>
                  <a:schemeClr val="tx2"/>
                </a:solidFill>
                <a:latin typeface="+mj-lt"/>
                <a:cs typeface="Arial" panose="020B0604020202020204" pitchFamily="34" charset="0"/>
              </a:rPr>
              <a:t>, consistently with the symmetry of the e-cloud dynamics in the quadrupoles</a:t>
            </a:r>
            <a:endParaRPr lang="en-GB" sz="1500" dirty="0">
              <a:solidFill>
                <a:schemeClr val="tx2"/>
              </a:solidFill>
              <a:latin typeface="+mj-lt"/>
              <a:cs typeface="Arial" panose="020B0604020202020204" pitchFamily="34" charset="0"/>
            </a:endParaRPr>
          </a:p>
        </p:txBody>
      </p:sp>
      <p:graphicFrame>
        <p:nvGraphicFramePr>
          <p:cNvPr id="14" name="Table 13"/>
          <p:cNvGraphicFramePr>
            <a:graphicFrameLocks noGrp="1"/>
          </p:cNvGraphicFramePr>
          <p:nvPr/>
        </p:nvGraphicFramePr>
        <p:xfrm>
          <a:off x="1600200" y="974969"/>
          <a:ext cx="68580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4500"/>
                <a:gridCol w="1714500"/>
                <a:gridCol w="1714500"/>
                <a:gridCol w="1714500"/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smtClean="0"/>
                        <a:t>1.3</a:t>
                      </a:r>
                      <a:r>
                        <a:rPr lang="en-GB" sz="1600" baseline="0" dirty="0" smtClean="0"/>
                        <a:t> x 10 </a:t>
                      </a:r>
                      <a:r>
                        <a:rPr lang="en-GB" sz="1600" baseline="30000" dirty="0" smtClean="0"/>
                        <a:t>11</a:t>
                      </a:r>
                      <a:r>
                        <a:rPr lang="en-GB" sz="1600" dirty="0" smtClean="0"/>
                        <a:t> ppb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 smtClean="0"/>
                        <a:t>1.8</a:t>
                      </a:r>
                      <a:r>
                        <a:rPr lang="en-GB" sz="1600" baseline="0" dirty="0" smtClean="0"/>
                        <a:t> x 10 </a:t>
                      </a:r>
                      <a:r>
                        <a:rPr lang="en-GB" sz="1600" baseline="30000" dirty="0" smtClean="0"/>
                        <a:t>11</a:t>
                      </a:r>
                      <a:r>
                        <a:rPr lang="en-GB" sz="1600" dirty="0" smtClean="0"/>
                        <a:t> ppb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 smtClean="0"/>
                        <a:t>2.3</a:t>
                      </a:r>
                      <a:r>
                        <a:rPr lang="en-GB" sz="1600" baseline="0" dirty="0" smtClean="0"/>
                        <a:t> x 10 </a:t>
                      </a:r>
                      <a:r>
                        <a:rPr lang="en-GB" sz="1600" baseline="30000" dirty="0" smtClean="0"/>
                        <a:t>11</a:t>
                      </a:r>
                      <a:r>
                        <a:rPr lang="en-GB" sz="1600" dirty="0" smtClean="0"/>
                        <a:t> ppb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smtClean="0"/>
                        <a:t>450 GeV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 smtClean="0"/>
                        <a:t>9</a:t>
                      </a:r>
                      <a:r>
                        <a:rPr lang="en-GB" sz="1600" baseline="0" dirty="0" smtClean="0"/>
                        <a:t> x 10 </a:t>
                      </a:r>
                      <a:r>
                        <a:rPr lang="en-GB" sz="1600" baseline="30000" dirty="0" smtClean="0"/>
                        <a:t>12</a:t>
                      </a:r>
                      <a:r>
                        <a:rPr lang="en-GB" sz="1600" dirty="0" smtClean="0"/>
                        <a:t> e</a:t>
                      </a:r>
                      <a:r>
                        <a:rPr lang="en-GB" sz="1600" baseline="30000" dirty="0" smtClean="0"/>
                        <a:t>-</a:t>
                      </a:r>
                      <a:r>
                        <a:rPr lang="en-GB" sz="1600" dirty="0" smtClean="0"/>
                        <a:t>/m</a:t>
                      </a:r>
                      <a:r>
                        <a:rPr lang="en-GB" sz="1600" baseline="30000" dirty="0" smtClean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 smtClean="0"/>
                        <a:t>9</a:t>
                      </a:r>
                      <a:r>
                        <a:rPr lang="en-GB" sz="1600" baseline="0" dirty="0" smtClean="0"/>
                        <a:t> x 10 </a:t>
                      </a:r>
                      <a:r>
                        <a:rPr lang="en-GB" sz="1600" baseline="30000" dirty="0" smtClean="0"/>
                        <a:t>12</a:t>
                      </a:r>
                      <a:r>
                        <a:rPr lang="en-GB" sz="1600" dirty="0" smtClean="0"/>
                        <a:t> e</a:t>
                      </a:r>
                      <a:r>
                        <a:rPr lang="en-GB" sz="1600" baseline="30000" dirty="0" smtClean="0"/>
                        <a:t>-</a:t>
                      </a:r>
                      <a:r>
                        <a:rPr lang="en-GB" sz="1600" dirty="0" smtClean="0"/>
                        <a:t>/m</a:t>
                      </a:r>
                      <a:r>
                        <a:rPr lang="en-GB" sz="1600" baseline="30000" dirty="0" smtClean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 smtClean="0"/>
                        <a:t>10</a:t>
                      </a:r>
                      <a:r>
                        <a:rPr lang="en-GB" sz="1600" baseline="0" dirty="0" smtClean="0"/>
                        <a:t> x 10 </a:t>
                      </a:r>
                      <a:r>
                        <a:rPr lang="en-GB" sz="1600" baseline="30000" dirty="0" smtClean="0"/>
                        <a:t>12</a:t>
                      </a:r>
                      <a:r>
                        <a:rPr lang="en-GB" sz="1600" dirty="0" smtClean="0"/>
                        <a:t> e</a:t>
                      </a:r>
                      <a:r>
                        <a:rPr lang="en-GB" sz="1600" baseline="30000" dirty="0" smtClean="0"/>
                        <a:t>-</a:t>
                      </a:r>
                      <a:r>
                        <a:rPr lang="en-GB" sz="1600" dirty="0" smtClean="0"/>
                        <a:t>/m</a:t>
                      </a:r>
                      <a:r>
                        <a:rPr lang="en-GB" sz="1600" baseline="30000" dirty="0" smtClean="0"/>
                        <a:t>3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5" name="Rectangle 14"/>
          <p:cNvSpPr/>
          <p:nvPr/>
        </p:nvSpPr>
        <p:spPr>
          <a:xfrm>
            <a:off x="1611923" y="609600"/>
            <a:ext cx="68580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FF0000"/>
                </a:solidFill>
                <a:cs typeface="Arial" panose="020B0604020202020204" pitchFamily="34" charset="0"/>
              </a:rPr>
              <a:t>Arc </a:t>
            </a:r>
            <a:r>
              <a:rPr lang="en-US" sz="1600" b="1" dirty="0" err="1" smtClean="0">
                <a:solidFill>
                  <a:srgbClr val="FF0000"/>
                </a:solidFill>
                <a:cs typeface="Arial" panose="020B0604020202020204" pitchFamily="34" charset="0"/>
              </a:rPr>
              <a:t>qudrupoles</a:t>
            </a:r>
            <a:r>
              <a:rPr lang="en-US" sz="1600" b="1" dirty="0" smtClean="0">
                <a:solidFill>
                  <a:srgbClr val="FF0000"/>
                </a:solidFill>
                <a:cs typeface="Arial" panose="020B0604020202020204" pitchFamily="34" charset="0"/>
              </a:rPr>
              <a:t> </a:t>
            </a:r>
            <a:r>
              <a:rPr lang="en-US" sz="1600" dirty="0" smtClean="0">
                <a:solidFill>
                  <a:schemeClr val="tx2"/>
                </a:solidFill>
                <a:cs typeface="Arial" panose="020B0604020202020204" pitchFamily="34" charset="0"/>
              </a:rPr>
              <a:t>(~5% of the machine)</a:t>
            </a:r>
            <a:endParaRPr lang="en-GB" sz="1600" dirty="0"/>
          </a:p>
        </p:txBody>
      </p:sp>
      <p:sp>
        <p:nvSpPr>
          <p:cNvPr id="23" name="TextBox 22"/>
          <p:cNvSpPr txBox="1"/>
          <p:nvPr/>
        </p:nvSpPr>
        <p:spPr>
          <a:xfrm>
            <a:off x="695556" y="3124200"/>
            <a:ext cx="19049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sz="1600" b="1" dirty="0">
                <a:solidFill>
                  <a:srgbClr val="0055A0"/>
                </a:solidFill>
              </a:rPr>
              <a:t>N = 2.3 x 10</a:t>
            </a:r>
            <a:r>
              <a:rPr lang="en-US" sz="1600" b="1" baseline="30000" dirty="0">
                <a:solidFill>
                  <a:srgbClr val="0055A0"/>
                </a:solidFill>
              </a:rPr>
              <a:t>11</a:t>
            </a:r>
            <a:r>
              <a:rPr lang="en-US" sz="1600" b="1" dirty="0">
                <a:solidFill>
                  <a:srgbClr val="0055A0"/>
                </a:solidFill>
              </a:rPr>
              <a:t> p/b</a:t>
            </a:r>
          </a:p>
        </p:txBody>
      </p:sp>
    </p:spTree>
    <p:extLst>
      <p:ext uri="{BB962C8B-B14F-4D97-AF65-F5344CB8AC3E}">
        <p14:creationId xmlns:p14="http://schemas.microsoft.com/office/powerpoint/2010/main" val="2801764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o 29"/>
          <p:cNvGrpSpPr/>
          <p:nvPr/>
        </p:nvGrpSpPr>
        <p:grpSpPr>
          <a:xfrm>
            <a:off x="0" y="68882"/>
            <a:ext cx="9144000" cy="921718"/>
            <a:chOff x="0" y="68882"/>
            <a:chExt cx="9144000" cy="921718"/>
          </a:xfrm>
        </p:grpSpPr>
        <p:cxnSp>
          <p:nvCxnSpPr>
            <p:cNvPr id="9" name="Straight Connector 8"/>
            <p:cNvCxnSpPr/>
            <p:nvPr/>
          </p:nvCxnSpPr>
          <p:spPr>
            <a:xfrm>
              <a:off x="1143000" y="457200"/>
              <a:ext cx="8001000" cy="0"/>
            </a:xfrm>
            <a:prstGeom prst="line">
              <a:avLst/>
            </a:prstGeom>
            <a:ln w="34925" cap="rnd">
              <a:solidFill>
                <a:srgbClr val="4A7DBA"/>
              </a:solidFill>
              <a:round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" name="Picture 2" descr="C:\Octavio\CERN\cern_logo_white.gif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19456" y="68882"/>
              <a:ext cx="952200" cy="921718"/>
            </a:xfrm>
            <a:prstGeom prst="rect">
              <a:avLst/>
            </a:prstGeom>
            <a:noFill/>
          </p:spPr>
        </p:pic>
        <p:cxnSp>
          <p:nvCxnSpPr>
            <p:cNvPr id="11" name="Straight Connector 6"/>
            <p:cNvCxnSpPr/>
            <p:nvPr/>
          </p:nvCxnSpPr>
          <p:spPr>
            <a:xfrm>
              <a:off x="0" y="457200"/>
              <a:ext cx="152400" cy="0"/>
            </a:xfrm>
            <a:prstGeom prst="line">
              <a:avLst/>
            </a:prstGeom>
            <a:ln w="34925" cap="rnd">
              <a:solidFill>
                <a:srgbClr val="4A7DBA"/>
              </a:solidFill>
              <a:round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7"/>
          <p:cNvSpPr txBox="1"/>
          <p:nvPr/>
        </p:nvSpPr>
        <p:spPr>
          <a:xfrm>
            <a:off x="1219200" y="0"/>
            <a:ext cx="762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 dirty="0" smtClean="0">
                <a:solidFill>
                  <a:schemeClr val="tx2"/>
                </a:solidFill>
                <a:latin typeface="Calibri" pitchFamily="34" charset="0"/>
              </a:rPr>
              <a:t>e-cloud instability thresholds: Arc Quadrupoles</a:t>
            </a:r>
            <a:endParaRPr lang="en-US" sz="2400" b="1" dirty="0">
              <a:solidFill>
                <a:schemeClr val="tx2"/>
              </a:solidFill>
              <a:latin typeface="Calibri" pitchFamily="34" charset="0"/>
            </a:endParaRPr>
          </a:p>
        </p:txBody>
      </p:sp>
      <p:graphicFrame>
        <p:nvGraphicFramePr>
          <p:cNvPr id="14" name="Table 13"/>
          <p:cNvGraphicFramePr>
            <a:graphicFrameLocks noGrp="1"/>
          </p:cNvGraphicFramePr>
          <p:nvPr/>
        </p:nvGraphicFramePr>
        <p:xfrm>
          <a:off x="1600200" y="974969"/>
          <a:ext cx="68580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4500"/>
                <a:gridCol w="1714500"/>
                <a:gridCol w="1714500"/>
                <a:gridCol w="1714500"/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smtClean="0"/>
                        <a:t>1.3</a:t>
                      </a:r>
                      <a:r>
                        <a:rPr lang="en-GB" sz="1600" baseline="0" dirty="0" smtClean="0"/>
                        <a:t> x 10 </a:t>
                      </a:r>
                      <a:r>
                        <a:rPr lang="en-GB" sz="1600" baseline="30000" dirty="0" smtClean="0"/>
                        <a:t>11</a:t>
                      </a:r>
                      <a:r>
                        <a:rPr lang="en-GB" sz="1600" dirty="0" smtClean="0"/>
                        <a:t> ppb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 smtClean="0"/>
                        <a:t>1.8</a:t>
                      </a:r>
                      <a:r>
                        <a:rPr lang="en-GB" sz="1600" baseline="0" dirty="0" smtClean="0"/>
                        <a:t> x 10 </a:t>
                      </a:r>
                      <a:r>
                        <a:rPr lang="en-GB" sz="1600" baseline="30000" dirty="0" smtClean="0"/>
                        <a:t>11</a:t>
                      </a:r>
                      <a:r>
                        <a:rPr lang="en-GB" sz="1600" dirty="0" smtClean="0"/>
                        <a:t> ppb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 smtClean="0"/>
                        <a:t>2.3</a:t>
                      </a:r>
                      <a:r>
                        <a:rPr lang="en-GB" sz="1600" baseline="0" dirty="0" smtClean="0"/>
                        <a:t> x 10 </a:t>
                      </a:r>
                      <a:r>
                        <a:rPr lang="en-GB" sz="1600" baseline="30000" dirty="0" smtClean="0"/>
                        <a:t>11</a:t>
                      </a:r>
                      <a:r>
                        <a:rPr lang="en-GB" sz="1600" dirty="0" smtClean="0"/>
                        <a:t> ppb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smtClean="0"/>
                        <a:t>450 GeV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 smtClean="0"/>
                        <a:t>9</a:t>
                      </a:r>
                      <a:r>
                        <a:rPr lang="en-GB" sz="1600" baseline="0" dirty="0" smtClean="0"/>
                        <a:t> x 10 </a:t>
                      </a:r>
                      <a:r>
                        <a:rPr lang="en-GB" sz="1600" baseline="30000" dirty="0" smtClean="0"/>
                        <a:t>12</a:t>
                      </a:r>
                      <a:r>
                        <a:rPr lang="en-GB" sz="1600" dirty="0" smtClean="0"/>
                        <a:t> e</a:t>
                      </a:r>
                      <a:r>
                        <a:rPr lang="en-GB" sz="1600" baseline="30000" dirty="0" smtClean="0"/>
                        <a:t>-</a:t>
                      </a:r>
                      <a:r>
                        <a:rPr lang="en-GB" sz="1600" dirty="0" smtClean="0"/>
                        <a:t>/m</a:t>
                      </a:r>
                      <a:r>
                        <a:rPr lang="en-GB" sz="1600" baseline="30000" dirty="0" smtClean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 smtClean="0"/>
                        <a:t>9</a:t>
                      </a:r>
                      <a:r>
                        <a:rPr lang="en-GB" sz="1600" baseline="0" dirty="0" smtClean="0"/>
                        <a:t> x 10 </a:t>
                      </a:r>
                      <a:r>
                        <a:rPr lang="en-GB" sz="1600" baseline="30000" dirty="0" smtClean="0"/>
                        <a:t>12</a:t>
                      </a:r>
                      <a:r>
                        <a:rPr lang="en-GB" sz="1600" dirty="0" smtClean="0"/>
                        <a:t> e</a:t>
                      </a:r>
                      <a:r>
                        <a:rPr lang="en-GB" sz="1600" baseline="30000" dirty="0" smtClean="0"/>
                        <a:t>-</a:t>
                      </a:r>
                      <a:r>
                        <a:rPr lang="en-GB" sz="1600" dirty="0" smtClean="0"/>
                        <a:t>/m</a:t>
                      </a:r>
                      <a:r>
                        <a:rPr lang="en-GB" sz="1600" baseline="30000" dirty="0" smtClean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 smtClean="0"/>
                        <a:t>10</a:t>
                      </a:r>
                      <a:r>
                        <a:rPr lang="en-GB" sz="1600" baseline="0" dirty="0" smtClean="0"/>
                        <a:t> x 10 </a:t>
                      </a:r>
                      <a:r>
                        <a:rPr lang="en-GB" sz="1600" baseline="30000" dirty="0" smtClean="0"/>
                        <a:t>12</a:t>
                      </a:r>
                      <a:r>
                        <a:rPr lang="en-GB" sz="1600" dirty="0" smtClean="0"/>
                        <a:t> e</a:t>
                      </a:r>
                      <a:r>
                        <a:rPr lang="en-GB" sz="1600" baseline="30000" dirty="0" smtClean="0"/>
                        <a:t>-</a:t>
                      </a:r>
                      <a:r>
                        <a:rPr lang="en-GB" sz="1600" dirty="0" smtClean="0"/>
                        <a:t>/m</a:t>
                      </a:r>
                      <a:r>
                        <a:rPr lang="en-GB" sz="1600" baseline="30000" dirty="0" smtClean="0"/>
                        <a:t>3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5" name="Rectangle 14"/>
          <p:cNvSpPr/>
          <p:nvPr/>
        </p:nvSpPr>
        <p:spPr>
          <a:xfrm>
            <a:off x="1611923" y="609600"/>
            <a:ext cx="68580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FF0000"/>
                </a:solidFill>
                <a:cs typeface="Arial" panose="020B0604020202020204" pitchFamily="34" charset="0"/>
              </a:rPr>
              <a:t>Arc </a:t>
            </a:r>
            <a:r>
              <a:rPr lang="en-US" sz="1600" b="1" dirty="0" err="1" smtClean="0">
                <a:solidFill>
                  <a:srgbClr val="FF0000"/>
                </a:solidFill>
                <a:cs typeface="Arial" panose="020B0604020202020204" pitchFamily="34" charset="0"/>
              </a:rPr>
              <a:t>qudrupoles</a:t>
            </a:r>
            <a:r>
              <a:rPr lang="en-US" sz="1600" dirty="0" smtClean="0">
                <a:solidFill>
                  <a:schemeClr val="tx2"/>
                </a:solidFill>
                <a:cs typeface="Arial" panose="020B0604020202020204" pitchFamily="34" charset="0"/>
              </a:rPr>
              <a:t>(~5% of the machine)</a:t>
            </a:r>
            <a:endParaRPr lang="en-GB" sz="1600" dirty="0"/>
          </a:p>
        </p:txBody>
      </p:sp>
      <p:grpSp>
        <p:nvGrpSpPr>
          <p:cNvPr id="2" name="Group 1"/>
          <p:cNvGrpSpPr/>
          <p:nvPr/>
        </p:nvGrpSpPr>
        <p:grpSpPr>
          <a:xfrm>
            <a:off x="2286038" y="3048000"/>
            <a:ext cx="4571925" cy="3611377"/>
            <a:chOff x="4191000" y="3045023"/>
            <a:chExt cx="4571925" cy="3611377"/>
          </a:xfrm>
        </p:grpSpPr>
        <p:pic>
          <p:nvPicPr>
            <p:cNvPr id="16" name="Picture 15" descr="Quad_vs_dip_central_density_2.2e11ppb.png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039" r="6775"/>
            <a:stretch/>
          </p:blipFill>
          <p:spPr>
            <a:xfrm>
              <a:off x="4191000" y="3200400"/>
              <a:ext cx="4571925" cy="3456000"/>
            </a:xfrm>
            <a:prstGeom prst="rect">
              <a:avLst/>
            </a:prstGeom>
          </p:spPr>
        </p:pic>
        <p:sp>
          <p:nvSpPr>
            <p:cNvPr id="19" name="Rectangle 18"/>
            <p:cNvSpPr/>
            <p:nvPr/>
          </p:nvSpPr>
          <p:spPr>
            <a:xfrm>
              <a:off x="5182161" y="3045023"/>
              <a:ext cx="3428439" cy="28469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GB" sz="1250" dirty="0" err="1" smtClean="0">
                  <a:latin typeface="Arial" panose="020B0604020202020204" pitchFamily="34" charset="0"/>
                  <a:cs typeface="Arial" panose="020B0604020202020204" pitchFamily="34" charset="0"/>
                </a:rPr>
                <a:t>PyECLOUD</a:t>
              </a:r>
              <a:r>
                <a:rPr lang="en-GB" sz="125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GB" sz="1250" dirty="0" err="1" smtClean="0">
                  <a:latin typeface="Arial" panose="020B0604020202020204" pitchFamily="34" charset="0"/>
                  <a:cs typeface="Arial" panose="020B0604020202020204" pitchFamily="34" charset="0"/>
                </a:rPr>
                <a:t>buildup</a:t>
              </a:r>
              <a:r>
                <a:rPr lang="en-GB" sz="125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 simulations – </a:t>
              </a:r>
              <a:r>
                <a:rPr lang="en-GB" sz="125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2.3e11 ppb</a:t>
              </a:r>
              <a:endParaRPr lang="en-GB" sz="125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0" name="Rectangle 19"/>
          <p:cNvSpPr/>
          <p:nvPr/>
        </p:nvSpPr>
        <p:spPr>
          <a:xfrm>
            <a:off x="6752492" y="977076"/>
            <a:ext cx="1693984" cy="716909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/>
        </p:nvSpPr>
        <p:spPr>
          <a:xfrm>
            <a:off x="304800" y="1877288"/>
            <a:ext cx="8141676" cy="11310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GB" sz="1500" dirty="0" smtClean="0">
                <a:solidFill>
                  <a:schemeClr val="tx2"/>
                </a:solidFill>
                <a:latin typeface="+mj-lt"/>
                <a:cs typeface="Arial" panose="020B0604020202020204" pitchFamily="34" charset="0"/>
              </a:rPr>
              <a:t>Comparing against </a:t>
            </a:r>
            <a:r>
              <a:rPr lang="en-GB" sz="1500" dirty="0" err="1" smtClean="0">
                <a:solidFill>
                  <a:schemeClr val="tx2"/>
                </a:solidFill>
                <a:latin typeface="+mj-lt"/>
                <a:cs typeface="Arial" panose="020B0604020202020204" pitchFamily="34" charset="0"/>
              </a:rPr>
              <a:t>buildup</a:t>
            </a:r>
            <a:r>
              <a:rPr lang="en-GB" sz="1500" dirty="0" smtClean="0">
                <a:solidFill>
                  <a:schemeClr val="tx2"/>
                </a:solidFill>
                <a:latin typeface="+mj-lt"/>
                <a:cs typeface="Arial" panose="020B0604020202020204" pitchFamily="34" charset="0"/>
              </a:rPr>
              <a:t> simulation results:</a:t>
            </a:r>
          </a:p>
          <a:p>
            <a:pPr marL="285750" indent="-285750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GB" sz="1500" dirty="0">
                <a:solidFill>
                  <a:schemeClr val="tx2"/>
                </a:solidFill>
                <a:cs typeface="Arial" panose="020B0604020202020204" pitchFamily="34" charset="0"/>
              </a:rPr>
              <a:t>F</a:t>
            </a:r>
            <a:r>
              <a:rPr lang="en-GB" sz="1500" dirty="0" smtClean="0">
                <a:solidFill>
                  <a:schemeClr val="tx2"/>
                </a:solidFill>
                <a:cs typeface="Arial" panose="020B0604020202020204" pitchFamily="34" charset="0"/>
              </a:rPr>
              <a:t>or </a:t>
            </a:r>
            <a:r>
              <a:rPr lang="en-GB" sz="1500" dirty="0">
                <a:solidFill>
                  <a:schemeClr val="tx2"/>
                </a:solidFill>
                <a:cs typeface="Arial" panose="020B0604020202020204" pitchFamily="34" charset="0"/>
              </a:rPr>
              <a:t>reasonable values of the SEY</a:t>
            </a:r>
            <a:r>
              <a:rPr lang="en-GB" sz="1500" b="1" dirty="0">
                <a:solidFill>
                  <a:srgbClr val="FF0000"/>
                </a:solidFill>
                <a:cs typeface="Arial" panose="020B0604020202020204" pitchFamily="34" charset="0"/>
              </a:rPr>
              <a:t> </a:t>
            </a:r>
            <a:r>
              <a:rPr lang="en-GB" sz="1500" dirty="0">
                <a:solidFill>
                  <a:schemeClr val="tx2"/>
                </a:solidFill>
                <a:cs typeface="Arial" panose="020B0604020202020204" pitchFamily="34" charset="0"/>
              </a:rPr>
              <a:t>(i.e. after </a:t>
            </a:r>
            <a:r>
              <a:rPr lang="en-GB" sz="1500" dirty="0" smtClean="0">
                <a:solidFill>
                  <a:schemeClr val="tx2"/>
                </a:solidFill>
                <a:cs typeface="Arial" panose="020B0604020202020204" pitchFamily="34" charset="0"/>
              </a:rPr>
              <a:t>scrubbing) </a:t>
            </a:r>
            <a:r>
              <a:rPr lang="en-GB" sz="1500" b="1" dirty="0" smtClean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e-cloud in the </a:t>
            </a:r>
            <a:r>
              <a:rPr lang="en-GB" sz="1500" b="1" dirty="0" smtClean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quadrupoles </a:t>
            </a:r>
            <a:r>
              <a:rPr lang="en-GB" sz="1500" b="1" dirty="0" smtClean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alone too weak to drive an instability</a:t>
            </a:r>
            <a:endParaRPr lang="en-GB" sz="1500" dirty="0" smtClean="0">
              <a:solidFill>
                <a:schemeClr val="tx2"/>
              </a:solidFill>
              <a:latin typeface="+mj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0811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o 29"/>
          <p:cNvGrpSpPr/>
          <p:nvPr/>
        </p:nvGrpSpPr>
        <p:grpSpPr>
          <a:xfrm>
            <a:off x="0" y="68882"/>
            <a:ext cx="9144000" cy="921718"/>
            <a:chOff x="0" y="68882"/>
            <a:chExt cx="9144000" cy="921718"/>
          </a:xfrm>
        </p:grpSpPr>
        <p:cxnSp>
          <p:nvCxnSpPr>
            <p:cNvPr id="9" name="Straight Connector 8"/>
            <p:cNvCxnSpPr/>
            <p:nvPr/>
          </p:nvCxnSpPr>
          <p:spPr>
            <a:xfrm>
              <a:off x="1143000" y="457200"/>
              <a:ext cx="8001000" cy="0"/>
            </a:xfrm>
            <a:prstGeom prst="line">
              <a:avLst/>
            </a:prstGeom>
            <a:ln w="34925" cap="rnd">
              <a:solidFill>
                <a:srgbClr val="4A7DBA"/>
              </a:solidFill>
              <a:round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" name="Picture 2" descr="C:\Octavio\CERN\cern_logo_white.gif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19456" y="68882"/>
              <a:ext cx="952200" cy="921718"/>
            </a:xfrm>
            <a:prstGeom prst="rect">
              <a:avLst/>
            </a:prstGeom>
            <a:noFill/>
          </p:spPr>
        </p:pic>
        <p:cxnSp>
          <p:nvCxnSpPr>
            <p:cNvPr id="11" name="Straight Connector 6"/>
            <p:cNvCxnSpPr/>
            <p:nvPr/>
          </p:nvCxnSpPr>
          <p:spPr>
            <a:xfrm>
              <a:off x="0" y="457200"/>
              <a:ext cx="152400" cy="0"/>
            </a:xfrm>
            <a:prstGeom prst="line">
              <a:avLst/>
            </a:prstGeom>
            <a:ln w="34925" cap="rnd">
              <a:solidFill>
                <a:srgbClr val="4A7DBA"/>
              </a:solidFill>
              <a:round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7"/>
          <p:cNvSpPr txBox="1"/>
          <p:nvPr/>
        </p:nvSpPr>
        <p:spPr>
          <a:xfrm>
            <a:off x="1219200" y="0"/>
            <a:ext cx="762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 dirty="0" smtClean="0">
                <a:solidFill>
                  <a:schemeClr val="tx2"/>
                </a:solidFill>
                <a:latin typeface="Calibri" pitchFamily="34" charset="0"/>
              </a:rPr>
              <a:t>Instability thresholds at high energy: a first look</a:t>
            </a:r>
            <a:endParaRPr lang="en-US" sz="2400" b="1" dirty="0">
              <a:solidFill>
                <a:schemeClr val="tx2"/>
              </a:solidFill>
              <a:latin typeface="Calibri" pitchFamily="34" charset="0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0376644"/>
              </p:ext>
            </p:extLst>
          </p:nvPr>
        </p:nvGraphicFramePr>
        <p:xfrm>
          <a:off x="1828800" y="3641969"/>
          <a:ext cx="68580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4500"/>
                <a:gridCol w="1714500"/>
                <a:gridCol w="1714500"/>
                <a:gridCol w="1714500"/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smtClean="0"/>
                        <a:t>1.3</a:t>
                      </a:r>
                      <a:r>
                        <a:rPr lang="en-GB" sz="1600" baseline="0" dirty="0" smtClean="0"/>
                        <a:t> x 10 </a:t>
                      </a:r>
                      <a:r>
                        <a:rPr lang="en-GB" sz="1600" baseline="30000" dirty="0" smtClean="0"/>
                        <a:t>11</a:t>
                      </a:r>
                      <a:r>
                        <a:rPr lang="en-GB" sz="1600" dirty="0" smtClean="0"/>
                        <a:t> ppb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 smtClean="0"/>
                        <a:t>1.8</a:t>
                      </a:r>
                      <a:r>
                        <a:rPr lang="en-GB" sz="1600" baseline="0" dirty="0" smtClean="0"/>
                        <a:t> x 10 </a:t>
                      </a:r>
                      <a:r>
                        <a:rPr lang="en-GB" sz="1600" baseline="30000" dirty="0" smtClean="0"/>
                        <a:t>11</a:t>
                      </a:r>
                      <a:r>
                        <a:rPr lang="en-GB" sz="1600" dirty="0" smtClean="0"/>
                        <a:t> ppb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 smtClean="0"/>
                        <a:t>2.3</a:t>
                      </a:r>
                      <a:r>
                        <a:rPr lang="en-GB" sz="1600" baseline="0" dirty="0" smtClean="0"/>
                        <a:t> x 10 </a:t>
                      </a:r>
                      <a:r>
                        <a:rPr lang="en-GB" sz="1600" baseline="30000" dirty="0" smtClean="0"/>
                        <a:t>11</a:t>
                      </a:r>
                      <a:r>
                        <a:rPr lang="en-GB" sz="1600" dirty="0" smtClean="0"/>
                        <a:t> ppb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smtClean="0"/>
                        <a:t>450 GeV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aseline="0" dirty="0" smtClean="0"/>
                        <a:t>1.2 x 10 </a:t>
                      </a:r>
                      <a:r>
                        <a:rPr lang="en-GB" sz="1600" baseline="30000" dirty="0" smtClean="0"/>
                        <a:t>12</a:t>
                      </a:r>
                      <a:r>
                        <a:rPr lang="en-GB" sz="1600" dirty="0" smtClean="0"/>
                        <a:t> e</a:t>
                      </a:r>
                      <a:r>
                        <a:rPr lang="en-GB" sz="1600" baseline="30000" dirty="0" smtClean="0"/>
                        <a:t>-</a:t>
                      </a:r>
                      <a:r>
                        <a:rPr lang="en-GB" sz="1600" dirty="0" smtClean="0"/>
                        <a:t>/m</a:t>
                      </a:r>
                      <a:r>
                        <a:rPr lang="en-GB" sz="1600" baseline="30000" dirty="0" smtClean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aseline="0" dirty="0" smtClean="0"/>
                        <a:t>1 x 10 </a:t>
                      </a:r>
                      <a:r>
                        <a:rPr lang="en-GB" sz="1600" baseline="30000" dirty="0" smtClean="0"/>
                        <a:t>12</a:t>
                      </a:r>
                      <a:r>
                        <a:rPr lang="en-GB" sz="1600" dirty="0" smtClean="0"/>
                        <a:t> e</a:t>
                      </a:r>
                      <a:r>
                        <a:rPr lang="en-GB" sz="1600" baseline="30000" dirty="0" smtClean="0"/>
                        <a:t>-</a:t>
                      </a:r>
                      <a:r>
                        <a:rPr lang="en-GB" sz="1600" dirty="0" smtClean="0"/>
                        <a:t>/m</a:t>
                      </a:r>
                      <a:r>
                        <a:rPr lang="en-GB" sz="1600" baseline="30000" dirty="0" smtClean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 smtClean="0"/>
                        <a:t>1 </a:t>
                      </a:r>
                      <a:r>
                        <a:rPr lang="en-GB" sz="1600" baseline="0" dirty="0" smtClean="0"/>
                        <a:t>x 10 </a:t>
                      </a:r>
                      <a:r>
                        <a:rPr lang="en-GB" sz="1600" baseline="30000" dirty="0" smtClean="0"/>
                        <a:t>12</a:t>
                      </a:r>
                      <a:r>
                        <a:rPr lang="en-GB" sz="1600" dirty="0" smtClean="0"/>
                        <a:t> e</a:t>
                      </a:r>
                      <a:r>
                        <a:rPr lang="en-GB" sz="1600" baseline="30000" dirty="0" smtClean="0"/>
                        <a:t>-</a:t>
                      </a:r>
                      <a:r>
                        <a:rPr lang="en-GB" sz="1600" dirty="0" smtClean="0"/>
                        <a:t>/m</a:t>
                      </a:r>
                      <a:r>
                        <a:rPr lang="en-GB" sz="1600" baseline="30000" dirty="0" smtClean="0"/>
                        <a:t>3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smtClean="0"/>
                        <a:t>7</a:t>
                      </a:r>
                      <a:r>
                        <a:rPr lang="en-GB" sz="1600" baseline="0" dirty="0" smtClean="0"/>
                        <a:t> </a:t>
                      </a:r>
                      <a:r>
                        <a:rPr lang="en-GB" sz="1600" baseline="0" dirty="0" err="1" smtClean="0"/>
                        <a:t>TeV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aseline="0" dirty="0" smtClean="0"/>
                        <a:t>8 x 10 </a:t>
                      </a:r>
                      <a:r>
                        <a:rPr lang="en-GB" sz="1600" baseline="30000" dirty="0" smtClean="0"/>
                        <a:t>12</a:t>
                      </a:r>
                      <a:r>
                        <a:rPr lang="en-GB" sz="1600" dirty="0" smtClean="0"/>
                        <a:t> e</a:t>
                      </a:r>
                      <a:r>
                        <a:rPr lang="en-GB" sz="1600" baseline="30000" dirty="0" smtClean="0"/>
                        <a:t>-</a:t>
                      </a:r>
                      <a:r>
                        <a:rPr lang="en-GB" sz="1600" dirty="0" smtClean="0"/>
                        <a:t>/m</a:t>
                      </a:r>
                      <a:r>
                        <a:rPr lang="en-GB" sz="1600" baseline="30000" dirty="0" smtClean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aseline="0" dirty="0" smtClean="0"/>
                        <a:t>8 x 10 </a:t>
                      </a:r>
                      <a:r>
                        <a:rPr lang="en-GB" sz="1600" baseline="30000" dirty="0" smtClean="0"/>
                        <a:t>12</a:t>
                      </a:r>
                      <a:r>
                        <a:rPr lang="en-GB" sz="1600" dirty="0" smtClean="0"/>
                        <a:t> e</a:t>
                      </a:r>
                      <a:r>
                        <a:rPr lang="en-GB" sz="1600" baseline="30000" dirty="0" smtClean="0"/>
                        <a:t>-</a:t>
                      </a:r>
                      <a:r>
                        <a:rPr lang="en-GB" sz="1600" dirty="0" smtClean="0"/>
                        <a:t>/m</a:t>
                      </a:r>
                      <a:r>
                        <a:rPr lang="en-GB" sz="1600" baseline="30000" dirty="0" smtClean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aseline="0" dirty="0" smtClean="0"/>
                        <a:t>9 x 10 </a:t>
                      </a:r>
                      <a:r>
                        <a:rPr lang="en-GB" sz="1600" baseline="30000" dirty="0" smtClean="0"/>
                        <a:t>12</a:t>
                      </a:r>
                      <a:r>
                        <a:rPr lang="en-GB" sz="1600" dirty="0" smtClean="0"/>
                        <a:t> e</a:t>
                      </a:r>
                      <a:r>
                        <a:rPr lang="en-GB" sz="1600" baseline="30000" dirty="0" smtClean="0"/>
                        <a:t>-</a:t>
                      </a:r>
                      <a:r>
                        <a:rPr lang="en-GB" sz="1600" dirty="0" smtClean="0"/>
                        <a:t>/m</a:t>
                      </a:r>
                      <a:r>
                        <a:rPr lang="en-GB" sz="1600" baseline="30000" dirty="0" smtClean="0"/>
                        <a:t>3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Rectangle 2"/>
          <p:cNvSpPr/>
          <p:nvPr/>
        </p:nvSpPr>
        <p:spPr>
          <a:xfrm>
            <a:off x="1828800" y="3200400"/>
            <a:ext cx="6858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 smtClean="0">
                <a:solidFill>
                  <a:srgbClr val="FF0000"/>
                </a:solidFill>
                <a:cs typeface="Arial" panose="020B0604020202020204" pitchFamily="34" charset="0"/>
              </a:rPr>
              <a:t>Arc dipoles </a:t>
            </a:r>
            <a:r>
              <a:rPr lang="en-US" dirty="0" smtClean="0">
                <a:solidFill>
                  <a:schemeClr val="tx2"/>
                </a:solidFill>
                <a:cs typeface="Arial" panose="020B0604020202020204" pitchFamily="34" charset="0"/>
              </a:rPr>
              <a:t>(~65% of the machine)</a:t>
            </a:r>
            <a:endParaRPr lang="en-GB" dirty="0"/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4037337"/>
              </p:ext>
            </p:extLst>
          </p:nvPr>
        </p:nvGraphicFramePr>
        <p:xfrm>
          <a:off x="1828800" y="1813169"/>
          <a:ext cx="68580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4500"/>
                <a:gridCol w="1714500"/>
                <a:gridCol w="1714500"/>
                <a:gridCol w="1714500"/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smtClean="0"/>
                        <a:t>1.3</a:t>
                      </a:r>
                      <a:r>
                        <a:rPr lang="en-GB" sz="1600" baseline="0" dirty="0" smtClean="0"/>
                        <a:t> x 10 </a:t>
                      </a:r>
                      <a:r>
                        <a:rPr lang="en-GB" sz="1600" baseline="30000" dirty="0" smtClean="0"/>
                        <a:t>11</a:t>
                      </a:r>
                      <a:r>
                        <a:rPr lang="en-GB" sz="1600" dirty="0" smtClean="0"/>
                        <a:t> ppb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 smtClean="0"/>
                        <a:t>1.8</a:t>
                      </a:r>
                      <a:r>
                        <a:rPr lang="en-GB" sz="1600" baseline="0" dirty="0" smtClean="0"/>
                        <a:t> x 10 </a:t>
                      </a:r>
                      <a:r>
                        <a:rPr lang="en-GB" sz="1600" baseline="30000" dirty="0" smtClean="0"/>
                        <a:t>11</a:t>
                      </a:r>
                      <a:r>
                        <a:rPr lang="en-GB" sz="1600" dirty="0" smtClean="0"/>
                        <a:t> ppb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 smtClean="0"/>
                        <a:t>2.3</a:t>
                      </a:r>
                      <a:r>
                        <a:rPr lang="en-GB" sz="1600" baseline="0" dirty="0" smtClean="0"/>
                        <a:t> x 10 </a:t>
                      </a:r>
                      <a:r>
                        <a:rPr lang="en-GB" sz="1600" baseline="30000" dirty="0" smtClean="0"/>
                        <a:t>11</a:t>
                      </a:r>
                      <a:r>
                        <a:rPr lang="en-GB" sz="1600" dirty="0" smtClean="0"/>
                        <a:t> ppb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smtClean="0"/>
                        <a:t>450 GeV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 smtClean="0"/>
                        <a:t>9</a:t>
                      </a:r>
                      <a:r>
                        <a:rPr lang="en-GB" sz="1600" baseline="0" dirty="0" smtClean="0"/>
                        <a:t> x 10 </a:t>
                      </a:r>
                      <a:r>
                        <a:rPr lang="en-GB" sz="1600" baseline="30000" dirty="0" smtClean="0"/>
                        <a:t>12</a:t>
                      </a:r>
                      <a:r>
                        <a:rPr lang="en-GB" sz="1600" dirty="0" smtClean="0"/>
                        <a:t> e</a:t>
                      </a:r>
                      <a:r>
                        <a:rPr lang="en-GB" sz="1600" baseline="30000" dirty="0" smtClean="0"/>
                        <a:t>-</a:t>
                      </a:r>
                      <a:r>
                        <a:rPr lang="en-GB" sz="1600" dirty="0" smtClean="0"/>
                        <a:t>/m</a:t>
                      </a:r>
                      <a:r>
                        <a:rPr lang="en-GB" sz="1600" baseline="30000" dirty="0" smtClean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 smtClean="0"/>
                        <a:t>9</a:t>
                      </a:r>
                      <a:r>
                        <a:rPr lang="en-GB" sz="1600" baseline="0" dirty="0" smtClean="0"/>
                        <a:t> x 10 </a:t>
                      </a:r>
                      <a:r>
                        <a:rPr lang="en-GB" sz="1600" baseline="30000" dirty="0" smtClean="0"/>
                        <a:t>12</a:t>
                      </a:r>
                      <a:r>
                        <a:rPr lang="en-GB" sz="1600" dirty="0" smtClean="0"/>
                        <a:t> e</a:t>
                      </a:r>
                      <a:r>
                        <a:rPr lang="en-GB" sz="1600" baseline="30000" dirty="0" smtClean="0"/>
                        <a:t>-</a:t>
                      </a:r>
                      <a:r>
                        <a:rPr lang="en-GB" sz="1600" dirty="0" smtClean="0"/>
                        <a:t>/m</a:t>
                      </a:r>
                      <a:r>
                        <a:rPr lang="en-GB" sz="1600" baseline="30000" dirty="0" smtClean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 smtClean="0"/>
                        <a:t>10</a:t>
                      </a:r>
                      <a:r>
                        <a:rPr lang="en-GB" sz="1600" baseline="0" dirty="0" smtClean="0"/>
                        <a:t> x 10 </a:t>
                      </a:r>
                      <a:r>
                        <a:rPr lang="en-GB" sz="1600" baseline="30000" dirty="0" smtClean="0"/>
                        <a:t>12</a:t>
                      </a:r>
                      <a:r>
                        <a:rPr lang="en-GB" sz="1600" dirty="0" smtClean="0"/>
                        <a:t> e</a:t>
                      </a:r>
                      <a:r>
                        <a:rPr lang="en-GB" sz="1600" baseline="30000" dirty="0" smtClean="0"/>
                        <a:t>-</a:t>
                      </a:r>
                      <a:r>
                        <a:rPr lang="en-GB" sz="1600" dirty="0" smtClean="0"/>
                        <a:t>/m</a:t>
                      </a:r>
                      <a:r>
                        <a:rPr lang="en-GB" sz="1600" baseline="30000" dirty="0" smtClean="0"/>
                        <a:t>3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smtClean="0"/>
                        <a:t>7</a:t>
                      </a:r>
                      <a:r>
                        <a:rPr lang="en-GB" sz="1600" baseline="0" dirty="0" smtClean="0"/>
                        <a:t> </a:t>
                      </a:r>
                      <a:r>
                        <a:rPr lang="en-GB" sz="1600" baseline="0" dirty="0" err="1" smtClean="0"/>
                        <a:t>TeV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aseline="0" dirty="0" smtClean="0"/>
                        <a:t>1.2 x 10 </a:t>
                      </a:r>
                      <a:r>
                        <a:rPr lang="en-GB" sz="1600" baseline="30000" dirty="0" smtClean="0"/>
                        <a:t>14</a:t>
                      </a:r>
                      <a:r>
                        <a:rPr lang="en-GB" sz="1600" dirty="0" smtClean="0"/>
                        <a:t> e</a:t>
                      </a:r>
                      <a:r>
                        <a:rPr lang="en-GB" sz="1600" baseline="30000" dirty="0" smtClean="0"/>
                        <a:t>-</a:t>
                      </a:r>
                      <a:r>
                        <a:rPr lang="en-GB" sz="1600" dirty="0" smtClean="0"/>
                        <a:t>/m</a:t>
                      </a:r>
                      <a:r>
                        <a:rPr lang="en-GB" sz="1600" baseline="30000" dirty="0" smtClean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aseline="0" dirty="0" smtClean="0"/>
                        <a:t>1.1 x 10 </a:t>
                      </a:r>
                      <a:r>
                        <a:rPr lang="en-GB" sz="1600" baseline="30000" dirty="0" smtClean="0"/>
                        <a:t>14</a:t>
                      </a:r>
                      <a:r>
                        <a:rPr lang="en-GB" sz="1600" dirty="0" smtClean="0"/>
                        <a:t> e</a:t>
                      </a:r>
                      <a:r>
                        <a:rPr lang="en-GB" sz="1600" baseline="30000" dirty="0" smtClean="0"/>
                        <a:t>-</a:t>
                      </a:r>
                      <a:r>
                        <a:rPr lang="en-GB" sz="1600" dirty="0" smtClean="0"/>
                        <a:t>/m</a:t>
                      </a:r>
                      <a:r>
                        <a:rPr lang="en-GB" sz="1600" baseline="30000" dirty="0" smtClean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aseline="0" dirty="0" smtClean="0"/>
                        <a:t>1.2 x 10 </a:t>
                      </a:r>
                      <a:r>
                        <a:rPr lang="en-GB" sz="1600" baseline="30000" dirty="0" smtClean="0"/>
                        <a:t>14</a:t>
                      </a:r>
                      <a:r>
                        <a:rPr lang="en-GB" sz="1600" dirty="0" smtClean="0"/>
                        <a:t> e</a:t>
                      </a:r>
                      <a:r>
                        <a:rPr lang="en-GB" sz="1600" baseline="30000" dirty="0" smtClean="0"/>
                        <a:t>-</a:t>
                      </a:r>
                      <a:r>
                        <a:rPr lang="en-GB" sz="1600" dirty="0" smtClean="0"/>
                        <a:t>/m</a:t>
                      </a:r>
                      <a:r>
                        <a:rPr lang="en-GB" sz="1600" baseline="30000" dirty="0" smtClean="0"/>
                        <a:t>3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5" name="Rectangle 14"/>
          <p:cNvSpPr/>
          <p:nvPr/>
        </p:nvSpPr>
        <p:spPr>
          <a:xfrm>
            <a:off x="1828800" y="1371600"/>
            <a:ext cx="6858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 smtClean="0">
                <a:solidFill>
                  <a:srgbClr val="FF0000"/>
                </a:solidFill>
                <a:cs typeface="Arial" panose="020B0604020202020204" pitchFamily="34" charset="0"/>
              </a:rPr>
              <a:t>Arc quadrupoles </a:t>
            </a:r>
            <a:r>
              <a:rPr lang="en-US" dirty="0" smtClean="0">
                <a:solidFill>
                  <a:schemeClr val="tx2"/>
                </a:solidFill>
                <a:cs typeface="Arial" panose="020B0604020202020204" pitchFamily="34" charset="0"/>
              </a:rPr>
              <a:t>(~5</a:t>
            </a:r>
            <a:r>
              <a:rPr lang="en-US" dirty="0">
                <a:solidFill>
                  <a:schemeClr val="tx2"/>
                </a:solidFill>
                <a:cs typeface="Arial" panose="020B0604020202020204" pitchFamily="34" charset="0"/>
              </a:rPr>
              <a:t>% of the machine</a:t>
            </a:r>
            <a:r>
              <a:rPr lang="en-US" dirty="0" smtClean="0">
                <a:solidFill>
                  <a:schemeClr val="tx2"/>
                </a:solidFill>
                <a:cs typeface="Arial" panose="020B0604020202020204" pitchFamily="34" charset="0"/>
              </a:rPr>
              <a:t>)</a:t>
            </a:r>
            <a:r>
              <a:rPr lang="en-US" b="1" dirty="0" smtClean="0">
                <a:solidFill>
                  <a:schemeClr val="tx2"/>
                </a:solidFill>
                <a:cs typeface="Arial" panose="020B0604020202020204" pitchFamily="34" charset="0"/>
              </a:rPr>
              <a:t> </a:t>
            </a:r>
            <a:endParaRPr lang="en-GB" dirty="0"/>
          </a:p>
        </p:txBody>
      </p:sp>
      <p:sp>
        <p:nvSpPr>
          <p:cNvPr id="4" name="Rectangle 3"/>
          <p:cNvSpPr/>
          <p:nvPr/>
        </p:nvSpPr>
        <p:spPr>
          <a:xfrm>
            <a:off x="343629" y="4378569"/>
            <a:ext cx="14382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chemeClr val="accent6"/>
                </a:solidFill>
                <a:cs typeface="Arial" panose="020B0604020202020204" pitchFamily="34" charset="0"/>
              </a:rPr>
              <a:t>Preliminary!!</a:t>
            </a:r>
            <a:endParaRPr lang="en-GB" dirty="0">
              <a:solidFill>
                <a:schemeClr val="accent6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81000" y="4378569"/>
            <a:ext cx="8305800" cy="369332"/>
          </a:xfrm>
          <a:prstGeom prst="rect">
            <a:avLst/>
          </a:prstGeom>
          <a:noFill/>
          <a:ln>
            <a:solidFill>
              <a:schemeClr val="accent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accent6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43629" y="2544689"/>
            <a:ext cx="14382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chemeClr val="accent6"/>
                </a:solidFill>
                <a:cs typeface="Arial" panose="020B0604020202020204" pitchFamily="34" charset="0"/>
              </a:rPr>
              <a:t>Preliminary!!</a:t>
            </a:r>
            <a:endParaRPr lang="en-GB" dirty="0">
              <a:solidFill>
                <a:schemeClr val="accent6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81000" y="2544689"/>
            <a:ext cx="8305800" cy="369332"/>
          </a:xfrm>
          <a:prstGeom prst="rect">
            <a:avLst/>
          </a:prstGeom>
          <a:noFill/>
          <a:ln>
            <a:solidFill>
              <a:schemeClr val="accent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/>
        </p:nvSpPr>
        <p:spPr>
          <a:xfrm>
            <a:off x="571500" y="5257800"/>
            <a:ext cx="7924800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500" dirty="0" smtClean="0">
                <a:solidFill>
                  <a:schemeClr val="tx2"/>
                </a:solidFill>
                <a:latin typeface="+mj-lt"/>
                <a:cs typeface="Arial" panose="020B0604020202020204" pitchFamily="34" charset="0"/>
              </a:rPr>
              <a:t>The threshold e</a:t>
            </a:r>
            <a:r>
              <a:rPr lang="en-US" sz="1500" baseline="30000" dirty="0" smtClean="0">
                <a:solidFill>
                  <a:schemeClr val="tx2"/>
                </a:solidFill>
                <a:latin typeface="+mj-lt"/>
                <a:cs typeface="Arial" panose="020B0604020202020204" pitchFamily="34" charset="0"/>
              </a:rPr>
              <a:t>-</a:t>
            </a:r>
            <a:r>
              <a:rPr lang="en-US" sz="1500" dirty="0" smtClean="0">
                <a:solidFill>
                  <a:schemeClr val="tx2"/>
                </a:solidFill>
                <a:latin typeface="+mj-lt"/>
                <a:cs typeface="Arial" panose="020B0604020202020204" pitchFamily="34" charset="0"/>
              </a:rPr>
              <a:t> density for transverse instability </a:t>
            </a:r>
            <a:r>
              <a:rPr lang="en-US" sz="1500" b="1" dirty="0" smtClean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increases by one order of magnitude </a:t>
            </a:r>
            <a:r>
              <a:rPr lang="en-US" sz="1500" dirty="0" smtClean="0">
                <a:solidFill>
                  <a:schemeClr val="tx2"/>
                </a:solidFill>
                <a:latin typeface="+mj-lt"/>
                <a:cs typeface="Arial" panose="020B0604020202020204" pitchFamily="34" charset="0"/>
              </a:rPr>
              <a:t>going to 7 </a:t>
            </a:r>
            <a:r>
              <a:rPr lang="en-US" sz="1500" dirty="0" err="1" smtClean="0">
                <a:solidFill>
                  <a:schemeClr val="tx2"/>
                </a:solidFill>
                <a:latin typeface="+mj-lt"/>
                <a:cs typeface="Arial" panose="020B0604020202020204" pitchFamily="34" charset="0"/>
              </a:rPr>
              <a:t>TeV</a:t>
            </a:r>
            <a:r>
              <a:rPr lang="en-US" sz="1500" dirty="0" smtClean="0">
                <a:solidFill>
                  <a:schemeClr val="tx2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en-US" sz="1500" dirty="0" smtClean="0">
                <a:solidFill>
                  <a:schemeClr val="tx2"/>
                </a:solidFill>
                <a:latin typeface="+mj-lt"/>
                <a:cs typeface="Arial" panose="020B0604020202020204" pitchFamily="34" charset="0"/>
                <a:sym typeface="Wingdings" panose="05000000000000000000" pitchFamily="2" charset="2"/>
              </a:rPr>
              <a:t> effect of </a:t>
            </a:r>
            <a:r>
              <a:rPr lang="en-US" sz="1500" b="1" dirty="0" smtClean="0">
                <a:solidFill>
                  <a:srgbClr val="FF0000"/>
                </a:solidFill>
                <a:latin typeface="+mj-lt"/>
                <a:cs typeface="Arial" panose="020B0604020202020204" pitchFamily="34" charset="0"/>
                <a:sym typeface="Wingdings" panose="05000000000000000000" pitchFamily="2" charset="2"/>
              </a:rPr>
              <a:t>increased beam rigidity</a:t>
            </a:r>
            <a:endParaRPr lang="en-US" sz="1500" b="1" dirty="0" smtClean="0">
              <a:solidFill>
                <a:srgbClr val="FF0000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113366" y="492709"/>
            <a:ext cx="8077200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500" dirty="0" smtClean="0">
                <a:solidFill>
                  <a:schemeClr val="tx2"/>
                </a:solidFill>
                <a:latin typeface="+mj-lt"/>
                <a:cs typeface="Arial" panose="020B0604020202020204" pitchFamily="34" charset="0"/>
              </a:rPr>
              <a:t>Simulations at 7 </a:t>
            </a:r>
            <a:r>
              <a:rPr lang="en-US" sz="1500" dirty="0" err="1" smtClean="0">
                <a:solidFill>
                  <a:schemeClr val="tx2"/>
                </a:solidFill>
                <a:latin typeface="+mj-lt"/>
                <a:cs typeface="Arial" panose="020B0604020202020204" pitchFamily="34" charset="0"/>
              </a:rPr>
              <a:t>TeV</a:t>
            </a:r>
            <a:r>
              <a:rPr lang="en-US" sz="1500" dirty="0" smtClean="0">
                <a:solidFill>
                  <a:schemeClr val="tx2"/>
                </a:solidFill>
                <a:latin typeface="+mj-lt"/>
                <a:cs typeface="Arial" panose="020B0604020202020204" pitchFamily="34" charset="0"/>
              </a:rPr>
              <a:t> are </a:t>
            </a:r>
            <a:r>
              <a:rPr lang="en-US" sz="1500" b="1" dirty="0" smtClean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numerically more challenging </a:t>
            </a:r>
            <a:r>
              <a:rPr lang="en-US" sz="1500" dirty="0" smtClean="0">
                <a:solidFill>
                  <a:schemeClr val="tx2"/>
                </a:solidFill>
                <a:latin typeface="+mj-lt"/>
                <a:cs typeface="Arial" panose="020B0604020202020204" pitchFamily="34" charset="0"/>
              </a:rPr>
              <a:t>due to the </a:t>
            </a:r>
            <a:r>
              <a:rPr lang="en-US" sz="1500" b="1" dirty="0" smtClean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smaller beam size </a:t>
            </a:r>
            <a:r>
              <a:rPr lang="en-US" sz="1500" dirty="0" smtClean="0">
                <a:solidFill>
                  <a:schemeClr val="tx2"/>
                </a:solidFill>
                <a:latin typeface="+mj-lt"/>
                <a:cs typeface="Arial" panose="020B0604020202020204" pitchFamily="34" charset="0"/>
              </a:rPr>
              <a:t>(need for finer grid) and </a:t>
            </a:r>
            <a:r>
              <a:rPr lang="en-US" sz="1500" b="1" dirty="0" smtClean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stronger magnetic fields </a:t>
            </a:r>
            <a:r>
              <a:rPr lang="en-US" sz="1500" dirty="0" smtClean="0">
                <a:solidFill>
                  <a:schemeClr val="tx2"/>
                </a:solidFill>
                <a:latin typeface="+mj-lt"/>
                <a:cs typeface="Arial" panose="020B0604020202020204" pitchFamily="34" charset="0"/>
              </a:rPr>
              <a:t>(need fro smaller time steps to resolve electron motion) </a:t>
            </a:r>
          </a:p>
        </p:txBody>
      </p:sp>
    </p:spTree>
    <p:extLst>
      <p:ext uri="{BB962C8B-B14F-4D97-AF65-F5344CB8AC3E}">
        <p14:creationId xmlns:p14="http://schemas.microsoft.com/office/powerpoint/2010/main" val="4273375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5" grpId="0"/>
      <p:bldP spid="4" grpId="0"/>
      <p:bldP spid="5" grpId="0" animBg="1"/>
      <p:bldP spid="16" grpId="0"/>
      <p:bldP spid="17" grpId="0" animBg="1"/>
      <p:bldP spid="1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o 29"/>
          <p:cNvGrpSpPr/>
          <p:nvPr/>
        </p:nvGrpSpPr>
        <p:grpSpPr>
          <a:xfrm>
            <a:off x="0" y="68882"/>
            <a:ext cx="9144000" cy="921718"/>
            <a:chOff x="0" y="68882"/>
            <a:chExt cx="9144000" cy="921718"/>
          </a:xfrm>
        </p:grpSpPr>
        <p:cxnSp>
          <p:nvCxnSpPr>
            <p:cNvPr id="9" name="Straight Connector 8"/>
            <p:cNvCxnSpPr/>
            <p:nvPr/>
          </p:nvCxnSpPr>
          <p:spPr>
            <a:xfrm>
              <a:off x="1143000" y="457200"/>
              <a:ext cx="8001000" cy="0"/>
            </a:xfrm>
            <a:prstGeom prst="line">
              <a:avLst/>
            </a:prstGeom>
            <a:ln w="34925" cap="rnd">
              <a:solidFill>
                <a:srgbClr val="4A7DBA"/>
              </a:solidFill>
              <a:round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" name="Picture 2" descr="C:\Octavio\CERN\cern_logo_white.gif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19456" y="68882"/>
              <a:ext cx="952200" cy="921718"/>
            </a:xfrm>
            <a:prstGeom prst="rect">
              <a:avLst/>
            </a:prstGeom>
            <a:noFill/>
          </p:spPr>
        </p:pic>
        <p:cxnSp>
          <p:nvCxnSpPr>
            <p:cNvPr id="11" name="Straight Connector 6"/>
            <p:cNvCxnSpPr/>
            <p:nvPr/>
          </p:nvCxnSpPr>
          <p:spPr>
            <a:xfrm>
              <a:off x="0" y="457200"/>
              <a:ext cx="152400" cy="0"/>
            </a:xfrm>
            <a:prstGeom prst="line">
              <a:avLst/>
            </a:prstGeom>
            <a:ln w="34925" cap="rnd">
              <a:solidFill>
                <a:srgbClr val="4A7DBA"/>
              </a:solidFill>
              <a:round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7"/>
          <p:cNvSpPr txBox="1"/>
          <p:nvPr/>
        </p:nvSpPr>
        <p:spPr>
          <a:xfrm>
            <a:off x="1219200" y="0"/>
            <a:ext cx="762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 dirty="0">
                <a:solidFill>
                  <a:schemeClr val="tx2"/>
                </a:solidFill>
                <a:latin typeface="Calibri" pitchFamily="34" charset="0"/>
              </a:rPr>
              <a:t>Instability thresholds at high energy: a first look</a:t>
            </a:r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603214"/>
              </p:ext>
            </p:extLst>
          </p:nvPr>
        </p:nvGraphicFramePr>
        <p:xfrm>
          <a:off x="1828800" y="1813169"/>
          <a:ext cx="68580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4500"/>
                <a:gridCol w="1714500"/>
                <a:gridCol w="1714500"/>
                <a:gridCol w="1714500"/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smtClean="0"/>
                        <a:t>1.3</a:t>
                      </a:r>
                      <a:r>
                        <a:rPr lang="en-GB" sz="1600" baseline="0" dirty="0" smtClean="0"/>
                        <a:t> x 10 </a:t>
                      </a:r>
                      <a:r>
                        <a:rPr lang="en-GB" sz="1600" baseline="30000" dirty="0" smtClean="0"/>
                        <a:t>11</a:t>
                      </a:r>
                      <a:r>
                        <a:rPr lang="en-GB" sz="1600" dirty="0" smtClean="0"/>
                        <a:t> ppb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 smtClean="0"/>
                        <a:t>1.8</a:t>
                      </a:r>
                      <a:r>
                        <a:rPr lang="en-GB" sz="1600" baseline="0" dirty="0" smtClean="0"/>
                        <a:t> x 10 </a:t>
                      </a:r>
                      <a:r>
                        <a:rPr lang="en-GB" sz="1600" baseline="30000" dirty="0" smtClean="0"/>
                        <a:t>11</a:t>
                      </a:r>
                      <a:r>
                        <a:rPr lang="en-GB" sz="1600" dirty="0" smtClean="0"/>
                        <a:t> ppb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 smtClean="0"/>
                        <a:t>2.3</a:t>
                      </a:r>
                      <a:r>
                        <a:rPr lang="en-GB" sz="1600" baseline="0" dirty="0" smtClean="0"/>
                        <a:t> x 10 </a:t>
                      </a:r>
                      <a:r>
                        <a:rPr lang="en-GB" sz="1600" baseline="30000" dirty="0" smtClean="0"/>
                        <a:t>11</a:t>
                      </a:r>
                      <a:r>
                        <a:rPr lang="en-GB" sz="1600" dirty="0" smtClean="0"/>
                        <a:t> ppb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smtClean="0"/>
                        <a:t>450 GeV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 smtClean="0"/>
                        <a:t>9</a:t>
                      </a:r>
                      <a:r>
                        <a:rPr lang="en-GB" sz="1600" baseline="0" dirty="0" smtClean="0"/>
                        <a:t> x 10 </a:t>
                      </a:r>
                      <a:r>
                        <a:rPr lang="en-GB" sz="1600" baseline="30000" dirty="0" smtClean="0"/>
                        <a:t>12</a:t>
                      </a:r>
                      <a:r>
                        <a:rPr lang="en-GB" sz="1600" dirty="0" smtClean="0"/>
                        <a:t> e</a:t>
                      </a:r>
                      <a:r>
                        <a:rPr lang="en-GB" sz="1600" baseline="30000" dirty="0" smtClean="0"/>
                        <a:t>-</a:t>
                      </a:r>
                      <a:r>
                        <a:rPr lang="en-GB" sz="1600" dirty="0" smtClean="0"/>
                        <a:t>/m</a:t>
                      </a:r>
                      <a:r>
                        <a:rPr lang="en-GB" sz="1600" baseline="30000" dirty="0" smtClean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 smtClean="0"/>
                        <a:t>9</a:t>
                      </a:r>
                      <a:r>
                        <a:rPr lang="en-GB" sz="1600" baseline="0" dirty="0" smtClean="0"/>
                        <a:t> x 10 </a:t>
                      </a:r>
                      <a:r>
                        <a:rPr lang="en-GB" sz="1600" baseline="30000" dirty="0" smtClean="0"/>
                        <a:t>12</a:t>
                      </a:r>
                      <a:r>
                        <a:rPr lang="en-GB" sz="1600" dirty="0" smtClean="0"/>
                        <a:t> e</a:t>
                      </a:r>
                      <a:r>
                        <a:rPr lang="en-GB" sz="1600" baseline="30000" dirty="0" smtClean="0"/>
                        <a:t>-</a:t>
                      </a:r>
                      <a:r>
                        <a:rPr lang="en-GB" sz="1600" dirty="0" smtClean="0"/>
                        <a:t>/m</a:t>
                      </a:r>
                      <a:r>
                        <a:rPr lang="en-GB" sz="1600" baseline="30000" dirty="0" smtClean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 smtClean="0"/>
                        <a:t>10</a:t>
                      </a:r>
                      <a:r>
                        <a:rPr lang="en-GB" sz="1600" baseline="0" dirty="0" smtClean="0"/>
                        <a:t> x 10 </a:t>
                      </a:r>
                      <a:r>
                        <a:rPr lang="en-GB" sz="1600" baseline="30000" dirty="0" smtClean="0"/>
                        <a:t>12</a:t>
                      </a:r>
                      <a:r>
                        <a:rPr lang="en-GB" sz="1600" dirty="0" smtClean="0"/>
                        <a:t> e</a:t>
                      </a:r>
                      <a:r>
                        <a:rPr lang="en-GB" sz="1600" baseline="30000" dirty="0" smtClean="0"/>
                        <a:t>-</a:t>
                      </a:r>
                      <a:r>
                        <a:rPr lang="en-GB" sz="1600" dirty="0" smtClean="0"/>
                        <a:t>/m</a:t>
                      </a:r>
                      <a:r>
                        <a:rPr lang="en-GB" sz="1600" baseline="30000" dirty="0" smtClean="0"/>
                        <a:t>3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smtClean="0"/>
                        <a:t>7</a:t>
                      </a:r>
                      <a:r>
                        <a:rPr lang="en-GB" sz="1600" baseline="0" dirty="0" smtClean="0"/>
                        <a:t> </a:t>
                      </a:r>
                      <a:r>
                        <a:rPr lang="en-GB" sz="1600" baseline="0" dirty="0" err="1" smtClean="0"/>
                        <a:t>TeV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aseline="0" dirty="0" smtClean="0"/>
                        <a:t>1.2 x 10 </a:t>
                      </a:r>
                      <a:r>
                        <a:rPr lang="en-GB" sz="1600" baseline="30000" dirty="0" smtClean="0"/>
                        <a:t>14</a:t>
                      </a:r>
                      <a:r>
                        <a:rPr lang="en-GB" sz="1600" dirty="0" smtClean="0"/>
                        <a:t> e</a:t>
                      </a:r>
                      <a:r>
                        <a:rPr lang="en-GB" sz="1600" baseline="30000" dirty="0" smtClean="0"/>
                        <a:t>-</a:t>
                      </a:r>
                      <a:r>
                        <a:rPr lang="en-GB" sz="1600" dirty="0" smtClean="0"/>
                        <a:t>/m</a:t>
                      </a:r>
                      <a:r>
                        <a:rPr lang="en-GB" sz="1600" baseline="30000" dirty="0" smtClean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aseline="0" dirty="0" smtClean="0"/>
                        <a:t>1.1 x 10 </a:t>
                      </a:r>
                      <a:r>
                        <a:rPr lang="en-GB" sz="1600" baseline="30000" dirty="0" smtClean="0"/>
                        <a:t>14</a:t>
                      </a:r>
                      <a:r>
                        <a:rPr lang="en-GB" sz="1600" dirty="0" smtClean="0"/>
                        <a:t> e</a:t>
                      </a:r>
                      <a:r>
                        <a:rPr lang="en-GB" sz="1600" baseline="30000" dirty="0" smtClean="0"/>
                        <a:t>-</a:t>
                      </a:r>
                      <a:r>
                        <a:rPr lang="en-GB" sz="1600" dirty="0" smtClean="0"/>
                        <a:t>/m</a:t>
                      </a:r>
                      <a:r>
                        <a:rPr lang="en-GB" sz="1600" baseline="30000" dirty="0" smtClean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aseline="0" dirty="0" smtClean="0"/>
                        <a:t>1.2 x 10 </a:t>
                      </a:r>
                      <a:r>
                        <a:rPr lang="en-GB" sz="1600" baseline="30000" dirty="0" smtClean="0"/>
                        <a:t>14</a:t>
                      </a:r>
                      <a:r>
                        <a:rPr lang="en-GB" sz="1600" dirty="0" smtClean="0"/>
                        <a:t> e</a:t>
                      </a:r>
                      <a:r>
                        <a:rPr lang="en-GB" sz="1600" baseline="30000" dirty="0" smtClean="0"/>
                        <a:t>-</a:t>
                      </a:r>
                      <a:r>
                        <a:rPr lang="en-GB" sz="1600" dirty="0" smtClean="0"/>
                        <a:t>/m</a:t>
                      </a:r>
                      <a:r>
                        <a:rPr lang="en-GB" sz="1600" baseline="30000" dirty="0" smtClean="0"/>
                        <a:t>3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5" name="Rectangle 14"/>
          <p:cNvSpPr/>
          <p:nvPr/>
        </p:nvSpPr>
        <p:spPr>
          <a:xfrm>
            <a:off x="1828800" y="1371600"/>
            <a:ext cx="6858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 smtClean="0">
                <a:solidFill>
                  <a:srgbClr val="FF0000"/>
                </a:solidFill>
                <a:cs typeface="Arial" panose="020B0604020202020204" pitchFamily="34" charset="0"/>
              </a:rPr>
              <a:t>Arc quadrupoles </a:t>
            </a:r>
            <a:r>
              <a:rPr lang="en-US" dirty="0" smtClean="0">
                <a:solidFill>
                  <a:schemeClr val="tx2"/>
                </a:solidFill>
                <a:cs typeface="Arial" panose="020B0604020202020204" pitchFamily="34" charset="0"/>
              </a:rPr>
              <a:t>(~5</a:t>
            </a:r>
            <a:r>
              <a:rPr lang="en-US" dirty="0">
                <a:solidFill>
                  <a:schemeClr val="tx2"/>
                </a:solidFill>
                <a:cs typeface="Arial" panose="020B0604020202020204" pitchFamily="34" charset="0"/>
              </a:rPr>
              <a:t>% of the machine</a:t>
            </a:r>
            <a:r>
              <a:rPr lang="en-US" dirty="0" smtClean="0">
                <a:solidFill>
                  <a:schemeClr val="tx2"/>
                </a:solidFill>
                <a:cs typeface="Arial" panose="020B0604020202020204" pitchFamily="34" charset="0"/>
              </a:rPr>
              <a:t>)</a:t>
            </a:r>
            <a:r>
              <a:rPr lang="en-US" b="1" dirty="0" smtClean="0">
                <a:solidFill>
                  <a:schemeClr val="tx2"/>
                </a:solidFill>
                <a:cs typeface="Arial" panose="020B0604020202020204" pitchFamily="34" charset="0"/>
              </a:rPr>
              <a:t> </a:t>
            </a:r>
            <a:endParaRPr lang="en-GB" dirty="0"/>
          </a:p>
        </p:txBody>
      </p:sp>
      <p:sp>
        <p:nvSpPr>
          <p:cNvPr id="16" name="Rectangle 15"/>
          <p:cNvSpPr/>
          <p:nvPr/>
        </p:nvSpPr>
        <p:spPr>
          <a:xfrm>
            <a:off x="343629" y="2544689"/>
            <a:ext cx="14382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chemeClr val="accent6"/>
                </a:solidFill>
                <a:cs typeface="Arial" panose="020B0604020202020204" pitchFamily="34" charset="0"/>
              </a:rPr>
              <a:t>Preliminary!!</a:t>
            </a:r>
            <a:endParaRPr lang="en-GB" dirty="0">
              <a:solidFill>
                <a:schemeClr val="accent6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81000" y="2544689"/>
            <a:ext cx="8305800" cy="369332"/>
          </a:xfrm>
          <a:prstGeom prst="rect">
            <a:avLst/>
          </a:prstGeom>
          <a:noFill/>
          <a:ln>
            <a:solidFill>
              <a:schemeClr val="accent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accent6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148862" y="492759"/>
            <a:ext cx="7537938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500" dirty="0" smtClean="0">
                <a:solidFill>
                  <a:schemeClr val="tx2"/>
                </a:solidFill>
                <a:latin typeface="+mj-lt"/>
                <a:cs typeface="Arial" panose="020B0604020202020204" pitchFamily="34" charset="0"/>
              </a:rPr>
              <a:t>The threshold e</a:t>
            </a:r>
            <a:r>
              <a:rPr lang="en-US" sz="1500" baseline="30000" dirty="0" smtClean="0">
                <a:solidFill>
                  <a:schemeClr val="tx2"/>
                </a:solidFill>
                <a:latin typeface="+mj-lt"/>
                <a:cs typeface="Arial" panose="020B0604020202020204" pitchFamily="34" charset="0"/>
              </a:rPr>
              <a:t>-</a:t>
            </a:r>
            <a:r>
              <a:rPr lang="en-US" sz="1500" dirty="0" smtClean="0">
                <a:solidFill>
                  <a:schemeClr val="tx2"/>
                </a:solidFill>
                <a:latin typeface="+mj-lt"/>
                <a:cs typeface="Arial" panose="020B0604020202020204" pitchFamily="34" charset="0"/>
              </a:rPr>
              <a:t> density for transverse instability </a:t>
            </a:r>
            <a:r>
              <a:rPr lang="en-US" sz="1500" b="1" dirty="0" smtClean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increases by one order of magnitude </a:t>
            </a:r>
            <a:r>
              <a:rPr lang="en-US" sz="1500" dirty="0" smtClean="0">
                <a:solidFill>
                  <a:schemeClr val="tx2"/>
                </a:solidFill>
                <a:latin typeface="+mj-lt"/>
                <a:cs typeface="Arial" panose="020B0604020202020204" pitchFamily="34" charset="0"/>
              </a:rPr>
              <a:t>going to 7 </a:t>
            </a:r>
            <a:r>
              <a:rPr lang="en-US" sz="1500" dirty="0" err="1" smtClean="0">
                <a:solidFill>
                  <a:schemeClr val="tx2"/>
                </a:solidFill>
                <a:latin typeface="+mj-lt"/>
                <a:cs typeface="Arial" panose="020B0604020202020204" pitchFamily="34" charset="0"/>
              </a:rPr>
              <a:t>TeV</a:t>
            </a:r>
            <a:r>
              <a:rPr lang="en-US" sz="1500" dirty="0" smtClean="0">
                <a:solidFill>
                  <a:schemeClr val="tx2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en-US" sz="1500" dirty="0" smtClean="0">
                <a:solidFill>
                  <a:schemeClr val="tx2"/>
                </a:solidFill>
                <a:latin typeface="+mj-lt"/>
                <a:cs typeface="Arial" panose="020B0604020202020204" pitchFamily="34" charset="0"/>
                <a:sym typeface="Wingdings" panose="05000000000000000000" pitchFamily="2" charset="2"/>
              </a:rPr>
              <a:t> effect of </a:t>
            </a:r>
            <a:r>
              <a:rPr lang="en-US" sz="1500" b="1" dirty="0" smtClean="0">
                <a:solidFill>
                  <a:srgbClr val="FF0000"/>
                </a:solidFill>
                <a:latin typeface="+mj-lt"/>
                <a:cs typeface="Arial" panose="020B0604020202020204" pitchFamily="34" charset="0"/>
                <a:sym typeface="Wingdings" panose="05000000000000000000" pitchFamily="2" charset="2"/>
              </a:rPr>
              <a:t>increased beam rigidity</a:t>
            </a:r>
            <a:endParaRPr lang="en-US" sz="1500" b="1" dirty="0" smtClean="0">
              <a:solidFill>
                <a:srgbClr val="FF0000"/>
              </a:solidFill>
              <a:latin typeface="+mj-lt"/>
              <a:cs typeface="Arial" panose="020B0604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44"/>
          <a:stretch/>
        </p:blipFill>
        <p:spPr>
          <a:xfrm>
            <a:off x="4495800" y="3429000"/>
            <a:ext cx="4521971" cy="315595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819104" y="3276600"/>
            <a:ext cx="27158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GB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PyECLOUD</a:t>
            </a:r>
            <a:r>
              <a:rPr lang="en-GB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buildup</a:t>
            </a:r>
            <a:r>
              <a:rPr lang="en-GB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simulations</a:t>
            </a:r>
            <a:endParaRPr lang="en-GB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443514" y="3517850"/>
            <a:ext cx="3747486" cy="19005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  <a:buClr>
                <a:schemeClr val="tx2"/>
              </a:buClr>
            </a:pPr>
            <a:r>
              <a:rPr lang="en-US" sz="1500" b="1" dirty="0" smtClean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Quadrupoles:</a:t>
            </a:r>
            <a:r>
              <a:rPr lang="en-US" sz="1500" dirty="0" smtClean="0">
                <a:solidFill>
                  <a:schemeClr val="tx2"/>
                </a:solidFill>
                <a:latin typeface="+mj-lt"/>
                <a:cs typeface="Arial" panose="020B0604020202020204" pitchFamily="34" charset="0"/>
              </a:rPr>
              <a:t> increase in energy has an important </a:t>
            </a:r>
            <a:r>
              <a:rPr lang="en-US" sz="1500" b="1" dirty="0" smtClean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impact also on the e-cloud buildup</a:t>
            </a:r>
            <a:r>
              <a:rPr lang="en-US" sz="1500" dirty="0" smtClean="0">
                <a:solidFill>
                  <a:schemeClr val="tx2"/>
                </a:solidFill>
                <a:latin typeface="+mj-lt"/>
                <a:cs typeface="Arial" panose="020B0604020202020204" pitchFamily="34" charset="0"/>
              </a:rPr>
              <a:t> due to the gradient increase</a:t>
            </a:r>
          </a:p>
          <a:p>
            <a:pPr>
              <a:lnSpc>
                <a:spcPct val="150000"/>
              </a:lnSpc>
              <a:spcAft>
                <a:spcPts val="600"/>
              </a:spcAft>
              <a:buClr>
                <a:schemeClr val="tx2"/>
              </a:buClr>
            </a:pPr>
            <a:r>
              <a:rPr lang="en-US" sz="1500" b="1" dirty="0" smtClean="0">
                <a:solidFill>
                  <a:schemeClr val="tx2"/>
                </a:solidFill>
                <a:latin typeface="+mj-lt"/>
                <a:cs typeface="Arial" panose="020B0604020202020204" pitchFamily="34" charset="0"/>
                <a:sym typeface="Wingdings" panose="05000000000000000000" pitchFamily="2" charset="2"/>
              </a:rPr>
              <a:t> </a:t>
            </a:r>
            <a:r>
              <a:rPr lang="en-US" sz="1500" dirty="0" smtClean="0">
                <a:solidFill>
                  <a:schemeClr val="tx2"/>
                </a:solidFill>
                <a:latin typeface="+mj-lt"/>
                <a:cs typeface="Arial" panose="020B0604020202020204" pitchFamily="34" charset="0"/>
                <a:sym typeface="Wingdings" panose="05000000000000000000" pitchFamily="2" charset="2"/>
              </a:rPr>
              <a:t>Densities still </a:t>
            </a:r>
            <a:r>
              <a:rPr lang="en-US" sz="1500" b="1" dirty="0" smtClean="0">
                <a:solidFill>
                  <a:srgbClr val="FF0000"/>
                </a:solidFill>
                <a:latin typeface="+mj-lt"/>
                <a:cs typeface="Arial" panose="020B0604020202020204" pitchFamily="34" charset="0"/>
                <a:sym typeface="Wingdings" panose="05000000000000000000" pitchFamily="2" charset="2"/>
              </a:rPr>
              <a:t>well below instability  threshold for reasonable values of SEY</a:t>
            </a:r>
            <a:endParaRPr lang="en-US" sz="1500" b="1" dirty="0" smtClean="0">
              <a:solidFill>
                <a:srgbClr val="FF0000"/>
              </a:solidFill>
              <a:latin typeface="+mj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5250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92"/>
          <a:stretch/>
        </p:blipFill>
        <p:spPr>
          <a:xfrm>
            <a:off x="0" y="1966280"/>
            <a:ext cx="4754890" cy="335248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21"/>
          <a:stretch/>
        </p:blipFill>
        <p:spPr>
          <a:xfrm>
            <a:off x="4535415" y="2002197"/>
            <a:ext cx="4608585" cy="3206842"/>
          </a:xfrm>
          <a:prstGeom prst="rect">
            <a:avLst/>
          </a:prstGeom>
        </p:spPr>
      </p:pic>
      <p:grpSp>
        <p:nvGrpSpPr>
          <p:cNvPr id="6" name="Gruppo 29"/>
          <p:cNvGrpSpPr/>
          <p:nvPr/>
        </p:nvGrpSpPr>
        <p:grpSpPr>
          <a:xfrm>
            <a:off x="0" y="68882"/>
            <a:ext cx="9144000" cy="921718"/>
            <a:chOff x="0" y="68882"/>
            <a:chExt cx="9144000" cy="921718"/>
          </a:xfrm>
        </p:grpSpPr>
        <p:cxnSp>
          <p:nvCxnSpPr>
            <p:cNvPr id="8" name="Straight Connector 7"/>
            <p:cNvCxnSpPr/>
            <p:nvPr/>
          </p:nvCxnSpPr>
          <p:spPr>
            <a:xfrm>
              <a:off x="1143000" y="457200"/>
              <a:ext cx="8001000" cy="0"/>
            </a:xfrm>
            <a:prstGeom prst="line">
              <a:avLst/>
            </a:prstGeom>
            <a:ln w="34925" cap="rnd">
              <a:solidFill>
                <a:srgbClr val="4A7DBA"/>
              </a:solidFill>
              <a:round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" name="Picture 2" descr="C:\Octavio\CERN\cern_logo_white.gif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19456" y="68882"/>
              <a:ext cx="952200" cy="921718"/>
            </a:xfrm>
            <a:prstGeom prst="rect">
              <a:avLst/>
            </a:prstGeom>
            <a:noFill/>
          </p:spPr>
        </p:pic>
        <p:cxnSp>
          <p:nvCxnSpPr>
            <p:cNvPr id="10" name="Straight Connector 6"/>
            <p:cNvCxnSpPr/>
            <p:nvPr/>
          </p:nvCxnSpPr>
          <p:spPr>
            <a:xfrm>
              <a:off x="0" y="457200"/>
              <a:ext cx="152400" cy="0"/>
            </a:xfrm>
            <a:prstGeom prst="line">
              <a:avLst/>
            </a:prstGeom>
            <a:ln w="34925" cap="rnd">
              <a:solidFill>
                <a:srgbClr val="4A7DBA"/>
              </a:solidFill>
              <a:round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7"/>
          <p:cNvSpPr txBox="1"/>
          <p:nvPr/>
        </p:nvSpPr>
        <p:spPr>
          <a:xfrm>
            <a:off x="1219200" y="0"/>
            <a:ext cx="762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 dirty="0" smtClean="0">
                <a:solidFill>
                  <a:schemeClr val="tx2"/>
                </a:solidFill>
                <a:latin typeface="Calibri" pitchFamily="34" charset="0"/>
              </a:rPr>
              <a:t>Tune footprint due to e-cloud in the Arc Dipoles</a:t>
            </a:r>
            <a:endParaRPr lang="en-US" sz="2400" b="1" dirty="0">
              <a:solidFill>
                <a:schemeClr val="tx2"/>
              </a:solidFill>
              <a:latin typeface="Calibri" pitchFamily="34" charset="0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597877" y="4332852"/>
            <a:ext cx="3686908" cy="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Multiply 6"/>
          <p:cNvSpPr/>
          <p:nvPr/>
        </p:nvSpPr>
        <p:spPr>
          <a:xfrm>
            <a:off x="3101248" y="4221483"/>
            <a:ext cx="225846" cy="225845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1295400" y="825466"/>
            <a:ext cx="7924800" cy="8245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  <a:buClr>
                <a:schemeClr val="tx2"/>
              </a:buClr>
            </a:pPr>
            <a:r>
              <a:rPr lang="en-US" sz="1500" dirty="0" smtClean="0">
                <a:solidFill>
                  <a:schemeClr val="tx2"/>
                </a:solidFill>
                <a:latin typeface="+mj-lt"/>
                <a:cs typeface="Arial" panose="020B0604020202020204" pitchFamily="34" charset="0"/>
              </a:rPr>
              <a:t>Even below the instability threshold </a:t>
            </a:r>
            <a:r>
              <a:rPr lang="en-US" sz="1500" b="1" dirty="0" smtClean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e-cloud is exerting forces on beam particles</a:t>
            </a:r>
          </a:p>
          <a:p>
            <a:pPr lvl="1">
              <a:lnSpc>
                <a:spcPct val="150000"/>
              </a:lnSpc>
              <a:spcAft>
                <a:spcPts val="600"/>
              </a:spcAft>
              <a:buClr>
                <a:schemeClr val="tx2"/>
              </a:buClr>
            </a:pPr>
            <a:r>
              <a:rPr lang="en-US" sz="1500" dirty="0" smtClean="0">
                <a:solidFill>
                  <a:schemeClr val="tx2"/>
                </a:solidFill>
                <a:latin typeface="+mj-lt"/>
                <a:cs typeface="Arial" panose="020B0604020202020204" pitchFamily="34" charset="0"/>
                <a:sym typeface="Wingdings" panose="05000000000000000000" pitchFamily="2" charset="2"/>
              </a:rPr>
              <a:t> </a:t>
            </a:r>
            <a:r>
              <a:rPr lang="en-US" sz="1500" b="1" dirty="0" smtClean="0">
                <a:solidFill>
                  <a:srgbClr val="FF0000"/>
                </a:solidFill>
                <a:latin typeface="+mj-lt"/>
                <a:cs typeface="Arial" panose="020B0604020202020204" pitchFamily="34" charset="0"/>
                <a:sym typeface="Wingdings" panose="05000000000000000000" pitchFamily="2" charset="2"/>
              </a:rPr>
              <a:t>Tune footprint</a:t>
            </a:r>
            <a:r>
              <a:rPr lang="en-US" sz="1500" b="1" dirty="0" smtClean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 </a:t>
            </a:r>
            <a:endParaRPr lang="en-US" sz="1500" dirty="0" smtClean="0">
              <a:solidFill>
                <a:schemeClr val="tx2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93069" y="5484645"/>
            <a:ext cx="7793250" cy="4028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500" dirty="0" smtClean="0">
                <a:solidFill>
                  <a:schemeClr val="tx2"/>
                </a:solidFill>
                <a:cs typeface="Arial" panose="020B0604020202020204" pitchFamily="34" charset="0"/>
              </a:rPr>
              <a:t>Electrons are free to move only in the vertical plane: </a:t>
            </a:r>
            <a:r>
              <a:rPr lang="en-US" sz="1500" b="1" dirty="0" smtClean="0">
                <a:solidFill>
                  <a:srgbClr val="FF0000"/>
                </a:solidFill>
                <a:cs typeface="Arial" panose="020B0604020202020204" pitchFamily="34" charset="0"/>
              </a:rPr>
              <a:t>footprint is asymmetric</a:t>
            </a:r>
            <a:endParaRPr lang="en-US" sz="1500" b="1" dirty="0">
              <a:solidFill>
                <a:srgbClr val="FF0000"/>
              </a:solidFill>
              <a:cs typeface="Arial" panose="020B0604020202020204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286811" y="2362200"/>
            <a:ext cx="3352800" cy="692497"/>
          </a:xfrm>
          <a:prstGeom prst="rect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  <a:buClr>
                <a:schemeClr val="tx2"/>
              </a:buClr>
            </a:pPr>
            <a:r>
              <a:rPr lang="en-US" sz="1300" b="1" dirty="0" smtClean="0">
                <a:solidFill>
                  <a:srgbClr val="FF0000"/>
                </a:solidFill>
                <a:cs typeface="Arial" panose="020B0604020202020204" pitchFamily="34" charset="0"/>
              </a:rPr>
              <a:t>Instantaneous footprint </a:t>
            </a:r>
            <a:r>
              <a:rPr lang="en-US" sz="1300" dirty="0" smtClean="0">
                <a:solidFill>
                  <a:schemeClr val="tx2"/>
                </a:solidFill>
                <a:cs typeface="Arial" panose="020B0604020202020204" pitchFamily="34" charset="0"/>
              </a:rPr>
              <a:t>obtained with frozen longitudinal motion and “recorded” e</a:t>
            </a:r>
            <a:r>
              <a:rPr lang="en-US" sz="1300" baseline="30000" dirty="0" smtClean="0">
                <a:solidFill>
                  <a:schemeClr val="tx2"/>
                </a:solidFill>
                <a:cs typeface="Arial" panose="020B0604020202020204" pitchFamily="34" charset="0"/>
              </a:rPr>
              <a:t>-</a:t>
            </a:r>
            <a:r>
              <a:rPr lang="en-US" sz="1300" dirty="0" smtClean="0">
                <a:solidFill>
                  <a:schemeClr val="tx2"/>
                </a:solidFill>
                <a:cs typeface="Arial" panose="020B0604020202020204" pitchFamily="34" charset="0"/>
              </a:rPr>
              <a:t> pinch</a:t>
            </a:r>
            <a:endParaRPr lang="en-US" sz="1300" dirty="0">
              <a:solidFill>
                <a:schemeClr val="tx2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0686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4" grpId="0"/>
      <p:bldP spid="14" grpId="0" animBg="1"/>
      <p:bldP spid="14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44" b="-1"/>
          <a:stretch/>
        </p:blipFill>
        <p:spPr>
          <a:xfrm>
            <a:off x="0" y="1968138"/>
            <a:ext cx="4754890" cy="335063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36"/>
          <a:stretch/>
        </p:blipFill>
        <p:spPr>
          <a:xfrm>
            <a:off x="4535415" y="1968138"/>
            <a:ext cx="4608585" cy="3240901"/>
          </a:xfrm>
          <a:prstGeom prst="rect">
            <a:avLst/>
          </a:prstGeom>
        </p:spPr>
      </p:pic>
      <p:sp>
        <p:nvSpPr>
          <p:cNvPr id="10" name="Multiply 9"/>
          <p:cNvSpPr/>
          <p:nvPr/>
        </p:nvSpPr>
        <p:spPr>
          <a:xfrm>
            <a:off x="2971800" y="4495800"/>
            <a:ext cx="225846" cy="225845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6" name="Gruppo 29"/>
          <p:cNvGrpSpPr/>
          <p:nvPr/>
        </p:nvGrpSpPr>
        <p:grpSpPr>
          <a:xfrm>
            <a:off x="0" y="68882"/>
            <a:ext cx="9144000" cy="921718"/>
            <a:chOff x="0" y="68882"/>
            <a:chExt cx="9144000" cy="921718"/>
          </a:xfrm>
        </p:grpSpPr>
        <p:cxnSp>
          <p:nvCxnSpPr>
            <p:cNvPr id="7" name="Straight Connector 6"/>
            <p:cNvCxnSpPr/>
            <p:nvPr/>
          </p:nvCxnSpPr>
          <p:spPr>
            <a:xfrm>
              <a:off x="1143000" y="457200"/>
              <a:ext cx="8001000" cy="0"/>
            </a:xfrm>
            <a:prstGeom prst="line">
              <a:avLst/>
            </a:prstGeom>
            <a:ln w="34925" cap="rnd">
              <a:solidFill>
                <a:srgbClr val="4A7DBA"/>
              </a:solidFill>
              <a:round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" name="Picture 2" descr="C:\Octavio\CERN\cern_logo_white.gif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219456" y="68882"/>
              <a:ext cx="952200" cy="921718"/>
            </a:xfrm>
            <a:prstGeom prst="rect">
              <a:avLst/>
            </a:prstGeom>
            <a:noFill/>
          </p:spPr>
        </p:pic>
        <p:cxnSp>
          <p:nvCxnSpPr>
            <p:cNvPr id="9" name="Straight Connector 6"/>
            <p:cNvCxnSpPr/>
            <p:nvPr/>
          </p:nvCxnSpPr>
          <p:spPr>
            <a:xfrm>
              <a:off x="0" y="457200"/>
              <a:ext cx="152400" cy="0"/>
            </a:xfrm>
            <a:prstGeom prst="line">
              <a:avLst/>
            </a:prstGeom>
            <a:ln w="34925" cap="rnd">
              <a:solidFill>
                <a:srgbClr val="4A7DBA"/>
              </a:solidFill>
              <a:round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7"/>
          <p:cNvSpPr txBox="1"/>
          <p:nvPr/>
        </p:nvSpPr>
        <p:spPr>
          <a:xfrm>
            <a:off x="1219200" y="0"/>
            <a:ext cx="762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 dirty="0" smtClean="0">
                <a:solidFill>
                  <a:schemeClr val="tx2"/>
                </a:solidFill>
                <a:latin typeface="Calibri" pitchFamily="34" charset="0"/>
              </a:rPr>
              <a:t>Tune footprint due to e-cloud in the Arc Dipoles</a:t>
            </a:r>
            <a:endParaRPr lang="en-US" sz="2400" b="1" dirty="0">
              <a:solidFill>
                <a:schemeClr val="tx2"/>
              </a:solidFill>
              <a:latin typeface="Calibri" pitchFamily="34" charset="0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597877" y="4332852"/>
            <a:ext cx="3686908" cy="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1295400" y="825466"/>
            <a:ext cx="7924800" cy="8245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  <a:buClr>
                <a:schemeClr val="tx2"/>
              </a:buClr>
            </a:pPr>
            <a:r>
              <a:rPr lang="en-US" sz="1500" dirty="0" smtClean="0">
                <a:solidFill>
                  <a:schemeClr val="tx2"/>
                </a:solidFill>
                <a:latin typeface="+mj-lt"/>
                <a:cs typeface="Arial" panose="020B0604020202020204" pitchFamily="34" charset="0"/>
              </a:rPr>
              <a:t>Even below the instability threshold </a:t>
            </a:r>
            <a:r>
              <a:rPr lang="en-US" sz="1500" b="1" dirty="0" smtClean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e-cloud is exerting forces on beam particles</a:t>
            </a:r>
          </a:p>
          <a:p>
            <a:pPr lvl="1">
              <a:lnSpc>
                <a:spcPct val="150000"/>
              </a:lnSpc>
              <a:spcAft>
                <a:spcPts val="600"/>
              </a:spcAft>
              <a:buClr>
                <a:schemeClr val="tx2"/>
              </a:buClr>
            </a:pPr>
            <a:r>
              <a:rPr lang="en-US" sz="1500" dirty="0" smtClean="0">
                <a:solidFill>
                  <a:schemeClr val="tx2"/>
                </a:solidFill>
                <a:latin typeface="+mj-lt"/>
                <a:cs typeface="Arial" panose="020B0604020202020204" pitchFamily="34" charset="0"/>
                <a:sym typeface="Wingdings" panose="05000000000000000000" pitchFamily="2" charset="2"/>
              </a:rPr>
              <a:t> </a:t>
            </a:r>
            <a:r>
              <a:rPr lang="en-US" sz="1500" b="1" dirty="0" smtClean="0">
                <a:solidFill>
                  <a:srgbClr val="FF0000"/>
                </a:solidFill>
                <a:latin typeface="+mj-lt"/>
                <a:cs typeface="Arial" panose="020B0604020202020204" pitchFamily="34" charset="0"/>
                <a:sym typeface="Wingdings" panose="05000000000000000000" pitchFamily="2" charset="2"/>
              </a:rPr>
              <a:t>Tune footprint</a:t>
            </a:r>
            <a:r>
              <a:rPr lang="en-US" sz="1500" b="1" dirty="0" smtClean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7" name="Rectangle 16"/>
          <p:cNvSpPr/>
          <p:nvPr/>
        </p:nvSpPr>
        <p:spPr>
          <a:xfrm>
            <a:off x="593069" y="5484645"/>
            <a:ext cx="7793250" cy="4028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500" dirty="0" smtClean="0">
                <a:solidFill>
                  <a:schemeClr val="tx2"/>
                </a:solidFill>
                <a:cs typeface="Arial" panose="020B0604020202020204" pitchFamily="34" charset="0"/>
              </a:rPr>
              <a:t>Electrons are free to move only in the vertical plane: </a:t>
            </a:r>
            <a:r>
              <a:rPr lang="en-US" sz="1500" b="1" dirty="0" smtClean="0">
                <a:solidFill>
                  <a:srgbClr val="FF0000"/>
                </a:solidFill>
                <a:cs typeface="Arial" panose="020B0604020202020204" pitchFamily="34" charset="0"/>
              </a:rPr>
              <a:t>footprint is asymmetric</a:t>
            </a:r>
            <a:endParaRPr lang="en-US" sz="1500" b="1" dirty="0">
              <a:solidFill>
                <a:srgbClr val="FF000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6407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po 29"/>
          <p:cNvGrpSpPr/>
          <p:nvPr/>
        </p:nvGrpSpPr>
        <p:grpSpPr>
          <a:xfrm>
            <a:off x="0" y="68882"/>
            <a:ext cx="9144000" cy="921718"/>
            <a:chOff x="0" y="68882"/>
            <a:chExt cx="9144000" cy="921718"/>
          </a:xfrm>
        </p:grpSpPr>
        <p:cxnSp>
          <p:nvCxnSpPr>
            <p:cNvPr id="8" name="Straight Connector 7"/>
            <p:cNvCxnSpPr/>
            <p:nvPr/>
          </p:nvCxnSpPr>
          <p:spPr>
            <a:xfrm>
              <a:off x="1143000" y="457200"/>
              <a:ext cx="8001000" cy="0"/>
            </a:xfrm>
            <a:prstGeom prst="line">
              <a:avLst/>
            </a:prstGeom>
            <a:ln w="34925" cap="rnd">
              <a:solidFill>
                <a:srgbClr val="4A7DBA"/>
              </a:solidFill>
              <a:round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" name="Picture 2" descr="C:\Octavio\CERN\cern_logo_white.gif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19456" y="68882"/>
              <a:ext cx="952200" cy="921718"/>
            </a:xfrm>
            <a:prstGeom prst="rect">
              <a:avLst/>
            </a:prstGeom>
            <a:noFill/>
          </p:spPr>
        </p:pic>
        <p:cxnSp>
          <p:nvCxnSpPr>
            <p:cNvPr id="10" name="Straight Connector 6"/>
            <p:cNvCxnSpPr/>
            <p:nvPr/>
          </p:nvCxnSpPr>
          <p:spPr>
            <a:xfrm>
              <a:off x="0" y="457200"/>
              <a:ext cx="152400" cy="0"/>
            </a:xfrm>
            <a:prstGeom prst="line">
              <a:avLst/>
            </a:prstGeom>
            <a:ln w="34925" cap="rnd">
              <a:solidFill>
                <a:srgbClr val="4A7DBA"/>
              </a:solidFill>
              <a:round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7"/>
          <p:cNvSpPr txBox="1"/>
          <p:nvPr/>
        </p:nvSpPr>
        <p:spPr>
          <a:xfrm>
            <a:off x="1219200" y="0"/>
            <a:ext cx="762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 dirty="0" smtClean="0">
                <a:solidFill>
                  <a:schemeClr val="tx2"/>
                </a:solidFill>
                <a:latin typeface="Calibri" pitchFamily="34" charset="0"/>
              </a:rPr>
              <a:t>Tune footprint due to e-cloud in the Arc Dipoles</a:t>
            </a:r>
            <a:endParaRPr lang="en-US" sz="2400" b="1" dirty="0">
              <a:solidFill>
                <a:schemeClr val="tx2"/>
              </a:solidFill>
              <a:latin typeface="Calibri" pitchFamily="34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228600" y="1752600"/>
            <a:ext cx="1981200" cy="3276600"/>
            <a:chOff x="228600" y="1447800"/>
            <a:chExt cx="1981200" cy="327660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122" r="57881" b="6479"/>
            <a:stretch/>
          </p:blipFill>
          <p:spPr>
            <a:xfrm>
              <a:off x="228600" y="1447800"/>
              <a:ext cx="1981200" cy="3048000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279" t="7122" r="22243" b="11418"/>
            <a:stretch/>
          </p:blipFill>
          <p:spPr>
            <a:xfrm>
              <a:off x="1905000" y="1447800"/>
              <a:ext cx="304800" cy="2873752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507" t="93521" r="53015" b="-1"/>
            <a:stretch/>
          </p:blipFill>
          <p:spPr>
            <a:xfrm>
              <a:off x="1295400" y="4495800"/>
              <a:ext cx="304800" cy="228600"/>
            </a:xfrm>
            <a:prstGeom prst="rect">
              <a:avLst/>
            </a:prstGeom>
          </p:spPr>
        </p:pic>
      </p:grpSp>
      <p:grpSp>
        <p:nvGrpSpPr>
          <p:cNvPr id="21" name="Group 20"/>
          <p:cNvGrpSpPr>
            <a:grpSpLocks noChangeAspect="1"/>
          </p:cNvGrpSpPr>
          <p:nvPr/>
        </p:nvGrpSpPr>
        <p:grpSpPr>
          <a:xfrm>
            <a:off x="2953754" y="1397877"/>
            <a:ext cx="5628894" cy="2566890"/>
            <a:chOff x="2748529" y="1018686"/>
            <a:chExt cx="5728368" cy="2612252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1096" r="10352" b="6014"/>
            <a:stretch/>
          </p:blipFill>
          <p:spPr>
            <a:xfrm>
              <a:off x="2748529" y="1575529"/>
              <a:ext cx="5728368" cy="2055409"/>
            </a:xfrm>
            <a:prstGeom prst="rect">
              <a:avLst/>
            </a:prstGeom>
          </p:spPr>
        </p:pic>
        <p:grpSp>
          <p:nvGrpSpPr>
            <p:cNvPr id="20" name="Group 19"/>
            <p:cNvGrpSpPr/>
            <p:nvPr/>
          </p:nvGrpSpPr>
          <p:grpSpPr>
            <a:xfrm>
              <a:off x="4091887" y="1018686"/>
              <a:ext cx="2866188" cy="748725"/>
              <a:chOff x="4527054" y="803362"/>
              <a:chExt cx="2866188" cy="748725"/>
            </a:xfrm>
          </p:grpSpPr>
          <p:sp>
            <p:nvSpPr>
              <p:cNvPr id="25" name="Freeform 24"/>
              <p:cNvSpPr/>
              <p:nvPr/>
            </p:nvSpPr>
            <p:spPr>
              <a:xfrm>
                <a:off x="4527054" y="803364"/>
                <a:ext cx="1433094" cy="748723"/>
              </a:xfrm>
              <a:custGeom>
                <a:avLst/>
                <a:gdLst>
                  <a:gd name="connsiteX0" fmla="*/ 0 w 3400926"/>
                  <a:gd name="connsiteY0" fmla="*/ 749974 h 753142"/>
                  <a:gd name="connsiteX1" fmla="*/ 288758 w 3400926"/>
                  <a:gd name="connsiteY1" fmla="*/ 717889 h 753142"/>
                  <a:gd name="connsiteX2" fmla="*/ 449179 w 3400926"/>
                  <a:gd name="connsiteY2" fmla="*/ 659068 h 753142"/>
                  <a:gd name="connsiteX3" fmla="*/ 663073 w 3400926"/>
                  <a:gd name="connsiteY3" fmla="*/ 557468 h 753142"/>
                  <a:gd name="connsiteX4" fmla="*/ 887663 w 3400926"/>
                  <a:gd name="connsiteY4" fmla="*/ 375658 h 753142"/>
                  <a:gd name="connsiteX5" fmla="*/ 1021347 w 3400926"/>
                  <a:gd name="connsiteY5" fmla="*/ 241974 h 753142"/>
                  <a:gd name="connsiteX6" fmla="*/ 1219200 w 3400926"/>
                  <a:gd name="connsiteY6" fmla="*/ 86900 h 753142"/>
                  <a:gd name="connsiteX7" fmla="*/ 1433094 w 3400926"/>
                  <a:gd name="connsiteY7" fmla="*/ 1342 h 753142"/>
                  <a:gd name="connsiteX8" fmla="*/ 1636294 w 3400926"/>
                  <a:gd name="connsiteY8" fmla="*/ 44121 h 753142"/>
                  <a:gd name="connsiteX9" fmla="*/ 1839494 w 3400926"/>
                  <a:gd name="connsiteY9" fmla="*/ 167110 h 753142"/>
                  <a:gd name="connsiteX10" fmla="*/ 1887621 w 3400926"/>
                  <a:gd name="connsiteY10" fmla="*/ 193847 h 753142"/>
                  <a:gd name="connsiteX11" fmla="*/ 2149642 w 3400926"/>
                  <a:gd name="connsiteY11" fmla="*/ 450521 h 753142"/>
                  <a:gd name="connsiteX12" fmla="*/ 2363537 w 3400926"/>
                  <a:gd name="connsiteY12" fmla="*/ 616289 h 753142"/>
                  <a:gd name="connsiteX13" fmla="*/ 2614863 w 3400926"/>
                  <a:gd name="connsiteY13" fmla="*/ 707195 h 753142"/>
                  <a:gd name="connsiteX14" fmla="*/ 2860842 w 3400926"/>
                  <a:gd name="connsiteY14" fmla="*/ 749974 h 753142"/>
                  <a:gd name="connsiteX15" fmla="*/ 3400926 w 3400926"/>
                  <a:gd name="connsiteY15" fmla="*/ 749974 h 753142"/>
                  <a:gd name="connsiteX16" fmla="*/ 3400926 w 3400926"/>
                  <a:gd name="connsiteY16" fmla="*/ 749974 h 753142"/>
                  <a:gd name="connsiteX0" fmla="*/ 0 w 3400926"/>
                  <a:gd name="connsiteY0" fmla="*/ 749974 h 753142"/>
                  <a:gd name="connsiteX1" fmla="*/ 288758 w 3400926"/>
                  <a:gd name="connsiteY1" fmla="*/ 717889 h 753142"/>
                  <a:gd name="connsiteX2" fmla="*/ 449179 w 3400926"/>
                  <a:gd name="connsiteY2" fmla="*/ 659068 h 753142"/>
                  <a:gd name="connsiteX3" fmla="*/ 663073 w 3400926"/>
                  <a:gd name="connsiteY3" fmla="*/ 557468 h 753142"/>
                  <a:gd name="connsiteX4" fmla="*/ 887663 w 3400926"/>
                  <a:gd name="connsiteY4" fmla="*/ 375658 h 753142"/>
                  <a:gd name="connsiteX5" fmla="*/ 1021347 w 3400926"/>
                  <a:gd name="connsiteY5" fmla="*/ 241974 h 753142"/>
                  <a:gd name="connsiteX6" fmla="*/ 1219200 w 3400926"/>
                  <a:gd name="connsiteY6" fmla="*/ 86900 h 753142"/>
                  <a:gd name="connsiteX7" fmla="*/ 1433094 w 3400926"/>
                  <a:gd name="connsiteY7" fmla="*/ 1342 h 753142"/>
                  <a:gd name="connsiteX8" fmla="*/ 1636294 w 3400926"/>
                  <a:gd name="connsiteY8" fmla="*/ 44121 h 753142"/>
                  <a:gd name="connsiteX9" fmla="*/ 1839494 w 3400926"/>
                  <a:gd name="connsiteY9" fmla="*/ 167110 h 753142"/>
                  <a:gd name="connsiteX10" fmla="*/ 1973945 w 3400926"/>
                  <a:gd name="connsiteY10" fmla="*/ 286566 h 753142"/>
                  <a:gd name="connsiteX11" fmla="*/ 2149642 w 3400926"/>
                  <a:gd name="connsiteY11" fmla="*/ 450521 h 753142"/>
                  <a:gd name="connsiteX12" fmla="*/ 2363537 w 3400926"/>
                  <a:gd name="connsiteY12" fmla="*/ 616289 h 753142"/>
                  <a:gd name="connsiteX13" fmla="*/ 2614863 w 3400926"/>
                  <a:gd name="connsiteY13" fmla="*/ 707195 h 753142"/>
                  <a:gd name="connsiteX14" fmla="*/ 2860842 w 3400926"/>
                  <a:gd name="connsiteY14" fmla="*/ 749974 h 753142"/>
                  <a:gd name="connsiteX15" fmla="*/ 3400926 w 3400926"/>
                  <a:gd name="connsiteY15" fmla="*/ 749974 h 753142"/>
                  <a:gd name="connsiteX16" fmla="*/ 3400926 w 3400926"/>
                  <a:gd name="connsiteY16" fmla="*/ 749974 h 753142"/>
                  <a:gd name="connsiteX0" fmla="*/ 0 w 3400926"/>
                  <a:gd name="connsiteY0" fmla="*/ 749974 h 753142"/>
                  <a:gd name="connsiteX1" fmla="*/ 288758 w 3400926"/>
                  <a:gd name="connsiteY1" fmla="*/ 717889 h 753142"/>
                  <a:gd name="connsiteX2" fmla="*/ 449179 w 3400926"/>
                  <a:gd name="connsiteY2" fmla="*/ 659068 h 753142"/>
                  <a:gd name="connsiteX3" fmla="*/ 663073 w 3400926"/>
                  <a:gd name="connsiteY3" fmla="*/ 557468 h 753142"/>
                  <a:gd name="connsiteX4" fmla="*/ 887663 w 3400926"/>
                  <a:gd name="connsiteY4" fmla="*/ 375658 h 753142"/>
                  <a:gd name="connsiteX5" fmla="*/ 1021347 w 3400926"/>
                  <a:gd name="connsiteY5" fmla="*/ 241974 h 753142"/>
                  <a:gd name="connsiteX6" fmla="*/ 1219200 w 3400926"/>
                  <a:gd name="connsiteY6" fmla="*/ 86900 h 753142"/>
                  <a:gd name="connsiteX7" fmla="*/ 1433094 w 3400926"/>
                  <a:gd name="connsiteY7" fmla="*/ 1342 h 753142"/>
                  <a:gd name="connsiteX8" fmla="*/ 1636294 w 3400926"/>
                  <a:gd name="connsiteY8" fmla="*/ 44121 h 753142"/>
                  <a:gd name="connsiteX9" fmla="*/ 1839494 w 3400926"/>
                  <a:gd name="connsiteY9" fmla="*/ 167110 h 753142"/>
                  <a:gd name="connsiteX10" fmla="*/ 1973945 w 3400926"/>
                  <a:gd name="connsiteY10" fmla="*/ 286566 h 753142"/>
                  <a:gd name="connsiteX11" fmla="*/ 2149642 w 3400926"/>
                  <a:gd name="connsiteY11" fmla="*/ 450521 h 753142"/>
                  <a:gd name="connsiteX12" fmla="*/ 2363537 w 3400926"/>
                  <a:gd name="connsiteY12" fmla="*/ 616289 h 753142"/>
                  <a:gd name="connsiteX13" fmla="*/ 2614863 w 3400926"/>
                  <a:gd name="connsiteY13" fmla="*/ 707195 h 753142"/>
                  <a:gd name="connsiteX14" fmla="*/ 2860842 w 3400926"/>
                  <a:gd name="connsiteY14" fmla="*/ 749974 h 753142"/>
                  <a:gd name="connsiteX15" fmla="*/ 3400926 w 3400926"/>
                  <a:gd name="connsiteY15" fmla="*/ 749974 h 753142"/>
                  <a:gd name="connsiteX0" fmla="*/ 0 w 2860842"/>
                  <a:gd name="connsiteY0" fmla="*/ 749974 h 749974"/>
                  <a:gd name="connsiteX1" fmla="*/ 288758 w 2860842"/>
                  <a:gd name="connsiteY1" fmla="*/ 717889 h 749974"/>
                  <a:gd name="connsiteX2" fmla="*/ 449179 w 2860842"/>
                  <a:gd name="connsiteY2" fmla="*/ 659068 h 749974"/>
                  <a:gd name="connsiteX3" fmla="*/ 663073 w 2860842"/>
                  <a:gd name="connsiteY3" fmla="*/ 557468 h 749974"/>
                  <a:gd name="connsiteX4" fmla="*/ 887663 w 2860842"/>
                  <a:gd name="connsiteY4" fmla="*/ 375658 h 749974"/>
                  <a:gd name="connsiteX5" fmla="*/ 1021347 w 2860842"/>
                  <a:gd name="connsiteY5" fmla="*/ 241974 h 749974"/>
                  <a:gd name="connsiteX6" fmla="*/ 1219200 w 2860842"/>
                  <a:gd name="connsiteY6" fmla="*/ 86900 h 749974"/>
                  <a:gd name="connsiteX7" fmla="*/ 1433094 w 2860842"/>
                  <a:gd name="connsiteY7" fmla="*/ 1342 h 749974"/>
                  <a:gd name="connsiteX8" fmla="*/ 1636294 w 2860842"/>
                  <a:gd name="connsiteY8" fmla="*/ 44121 h 749974"/>
                  <a:gd name="connsiteX9" fmla="*/ 1839494 w 2860842"/>
                  <a:gd name="connsiteY9" fmla="*/ 167110 h 749974"/>
                  <a:gd name="connsiteX10" fmla="*/ 1973945 w 2860842"/>
                  <a:gd name="connsiteY10" fmla="*/ 286566 h 749974"/>
                  <a:gd name="connsiteX11" fmla="*/ 2149642 w 2860842"/>
                  <a:gd name="connsiteY11" fmla="*/ 450521 h 749974"/>
                  <a:gd name="connsiteX12" fmla="*/ 2363537 w 2860842"/>
                  <a:gd name="connsiteY12" fmla="*/ 616289 h 749974"/>
                  <a:gd name="connsiteX13" fmla="*/ 2614863 w 2860842"/>
                  <a:gd name="connsiteY13" fmla="*/ 707195 h 749974"/>
                  <a:gd name="connsiteX14" fmla="*/ 2860842 w 2860842"/>
                  <a:gd name="connsiteY14" fmla="*/ 749974 h 749974"/>
                  <a:gd name="connsiteX0" fmla="*/ 0 w 2614863"/>
                  <a:gd name="connsiteY0" fmla="*/ 749974 h 749974"/>
                  <a:gd name="connsiteX1" fmla="*/ 288758 w 2614863"/>
                  <a:gd name="connsiteY1" fmla="*/ 717889 h 749974"/>
                  <a:gd name="connsiteX2" fmla="*/ 449179 w 2614863"/>
                  <a:gd name="connsiteY2" fmla="*/ 659068 h 749974"/>
                  <a:gd name="connsiteX3" fmla="*/ 663073 w 2614863"/>
                  <a:gd name="connsiteY3" fmla="*/ 557468 h 749974"/>
                  <a:gd name="connsiteX4" fmla="*/ 887663 w 2614863"/>
                  <a:gd name="connsiteY4" fmla="*/ 375658 h 749974"/>
                  <a:gd name="connsiteX5" fmla="*/ 1021347 w 2614863"/>
                  <a:gd name="connsiteY5" fmla="*/ 241974 h 749974"/>
                  <a:gd name="connsiteX6" fmla="*/ 1219200 w 2614863"/>
                  <a:gd name="connsiteY6" fmla="*/ 86900 h 749974"/>
                  <a:gd name="connsiteX7" fmla="*/ 1433094 w 2614863"/>
                  <a:gd name="connsiteY7" fmla="*/ 1342 h 749974"/>
                  <a:gd name="connsiteX8" fmla="*/ 1636294 w 2614863"/>
                  <a:gd name="connsiteY8" fmla="*/ 44121 h 749974"/>
                  <a:gd name="connsiteX9" fmla="*/ 1839494 w 2614863"/>
                  <a:gd name="connsiteY9" fmla="*/ 167110 h 749974"/>
                  <a:gd name="connsiteX10" fmla="*/ 1973945 w 2614863"/>
                  <a:gd name="connsiteY10" fmla="*/ 286566 h 749974"/>
                  <a:gd name="connsiteX11" fmla="*/ 2149642 w 2614863"/>
                  <a:gd name="connsiteY11" fmla="*/ 450521 h 749974"/>
                  <a:gd name="connsiteX12" fmla="*/ 2363537 w 2614863"/>
                  <a:gd name="connsiteY12" fmla="*/ 616289 h 749974"/>
                  <a:gd name="connsiteX13" fmla="*/ 2614863 w 2614863"/>
                  <a:gd name="connsiteY13" fmla="*/ 707195 h 749974"/>
                  <a:gd name="connsiteX0" fmla="*/ 0 w 2363537"/>
                  <a:gd name="connsiteY0" fmla="*/ 749974 h 749974"/>
                  <a:gd name="connsiteX1" fmla="*/ 288758 w 2363537"/>
                  <a:gd name="connsiteY1" fmla="*/ 717889 h 749974"/>
                  <a:gd name="connsiteX2" fmla="*/ 449179 w 2363537"/>
                  <a:gd name="connsiteY2" fmla="*/ 659068 h 749974"/>
                  <a:gd name="connsiteX3" fmla="*/ 663073 w 2363537"/>
                  <a:gd name="connsiteY3" fmla="*/ 557468 h 749974"/>
                  <a:gd name="connsiteX4" fmla="*/ 887663 w 2363537"/>
                  <a:gd name="connsiteY4" fmla="*/ 375658 h 749974"/>
                  <a:gd name="connsiteX5" fmla="*/ 1021347 w 2363537"/>
                  <a:gd name="connsiteY5" fmla="*/ 241974 h 749974"/>
                  <a:gd name="connsiteX6" fmla="*/ 1219200 w 2363537"/>
                  <a:gd name="connsiteY6" fmla="*/ 86900 h 749974"/>
                  <a:gd name="connsiteX7" fmla="*/ 1433094 w 2363537"/>
                  <a:gd name="connsiteY7" fmla="*/ 1342 h 749974"/>
                  <a:gd name="connsiteX8" fmla="*/ 1636294 w 2363537"/>
                  <a:gd name="connsiteY8" fmla="*/ 44121 h 749974"/>
                  <a:gd name="connsiteX9" fmla="*/ 1839494 w 2363537"/>
                  <a:gd name="connsiteY9" fmla="*/ 167110 h 749974"/>
                  <a:gd name="connsiteX10" fmla="*/ 1973945 w 2363537"/>
                  <a:gd name="connsiteY10" fmla="*/ 286566 h 749974"/>
                  <a:gd name="connsiteX11" fmla="*/ 2149642 w 2363537"/>
                  <a:gd name="connsiteY11" fmla="*/ 450521 h 749974"/>
                  <a:gd name="connsiteX12" fmla="*/ 2363537 w 2363537"/>
                  <a:gd name="connsiteY12" fmla="*/ 616289 h 749974"/>
                  <a:gd name="connsiteX0" fmla="*/ 0 w 2149642"/>
                  <a:gd name="connsiteY0" fmla="*/ 749974 h 749974"/>
                  <a:gd name="connsiteX1" fmla="*/ 288758 w 2149642"/>
                  <a:gd name="connsiteY1" fmla="*/ 717889 h 749974"/>
                  <a:gd name="connsiteX2" fmla="*/ 449179 w 2149642"/>
                  <a:gd name="connsiteY2" fmla="*/ 659068 h 749974"/>
                  <a:gd name="connsiteX3" fmla="*/ 663073 w 2149642"/>
                  <a:gd name="connsiteY3" fmla="*/ 557468 h 749974"/>
                  <a:gd name="connsiteX4" fmla="*/ 887663 w 2149642"/>
                  <a:gd name="connsiteY4" fmla="*/ 375658 h 749974"/>
                  <a:gd name="connsiteX5" fmla="*/ 1021347 w 2149642"/>
                  <a:gd name="connsiteY5" fmla="*/ 241974 h 749974"/>
                  <a:gd name="connsiteX6" fmla="*/ 1219200 w 2149642"/>
                  <a:gd name="connsiteY6" fmla="*/ 86900 h 749974"/>
                  <a:gd name="connsiteX7" fmla="*/ 1433094 w 2149642"/>
                  <a:gd name="connsiteY7" fmla="*/ 1342 h 749974"/>
                  <a:gd name="connsiteX8" fmla="*/ 1636294 w 2149642"/>
                  <a:gd name="connsiteY8" fmla="*/ 44121 h 749974"/>
                  <a:gd name="connsiteX9" fmla="*/ 1839494 w 2149642"/>
                  <a:gd name="connsiteY9" fmla="*/ 167110 h 749974"/>
                  <a:gd name="connsiteX10" fmla="*/ 1973945 w 2149642"/>
                  <a:gd name="connsiteY10" fmla="*/ 286566 h 749974"/>
                  <a:gd name="connsiteX11" fmla="*/ 2149642 w 2149642"/>
                  <a:gd name="connsiteY11" fmla="*/ 450521 h 749974"/>
                  <a:gd name="connsiteX0" fmla="*/ 0 w 1973945"/>
                  <a:gd name="connsiteY0" fmla="*/ 749974 h 749974"/>
                  <a:gd name="connsiteX1" fmla="*/ 288758 w 1973945"/>
                  <a:gd name="connsiteY1" fmla="*/ 717889 h 749974"/>
                  <a:gd name="connsiteX2" fmla="*/ 449179 w 1973945"/>
                  <a:gd name="connsiteY2" fmla="*/ 659068 h 749974"/>
                  <a:gd name="connsiteX3" fmla="*/ 663073 w 1973945"/>
                  <a:gd name="connsiteY3" fmla="*/ 557468 h 749974"/>
                  <a:gd name="connsiteX4" fmla="*/ 887663 w 1973945"/>
                  <a:gd name="connsiteY4" fmla="*/ 375658 h 749974"/>
                  <a:gd name="connsiteX5" fmla="*/ 1021347 w 1973945"/>
                  <a:gd name="connsiteY5" fmla="*/ 241974 h 749974"/>
                  <a:gd name="connsiteX6" fmla="*/ 1219200 w 1973945"/>
                  <a:gd name="connsiteY6" fmla="*/ 86900 h 749974"/>
                  <a:gd name="connsiteX7" fmla="*/ 1433094 w 1973945"/>
                  <a:gd name="connsiteY7" fmla="*/ 1342 h 749974"/>
                  <a:gd name="connsiteX8" fmla="*/ 1636294 w 1973945"/>
                  <a:gd name="connsiteY8" fmla="*/ 44121 h 749974"/>
                  <a:gd name="connsiteX9" fmla="*/ 1839494 w 1973945"/>
                  <a:gd name="connsiteY9" fmla="*/ 167110 h 749974"/>
                  <a:gd name="connsiteX10" fmla="*/ 1973945 w 1973945"/>
                  <a:gd name="connsiteY10" fmla="*/ 286566 h 749974"/>
                  <a:gd name="connsiteX0" fmla="*/ 0 w 1839494"/>
                  <a:gd name="connsiteY0" fmla="*/ 749974 h 749974"/>
                  <a:gd name="connsiteX1" fmla="*/ 288758 w 1839494"/>
                  <a:gd name="connsiteY1" fmla="*/ 717889 h 749974"/>
                  <a:gd name="connsiteX2" fmla="*/ 449179 w 1839494"/>
                  <a:gd name="connsiteY2" fmla="*/ 659068 h 749974"/>
                  <a:gd name="connsiteX3" fmla="*/ 663073 w 1839494"/>
                  <a:gd name="connsiteY3" fmla="*/ 557468 h 749974"/>
                  <a:gd name="connsiteX4" fmla="*/ 887663 w 1839494"/>
                  <a:gd name="connsiteY4" fmla="*/ 375658 h 749974"/>
                  <a:gd name="connsiteX5" fmla="*/ 1021347 w 1839494"/>
                  <a:gd name="connsiteY5" fmla="*/ 241974 h 749974"/>
                  <a:gd name="connsiteX6" fmla="*/ 1219200 w 1839494"/>
                  <a:gd name="connsiteY6" fmla="*/ 86900 h 749974"/>
                  <a:gd name="connsiteX7" fmla="*/ 1433094 w 1839494"/>
                  <a:gd name="connsiteY7" fmla="*/ 1342 h 749974"/>
                  <a:gd name="connsiteX8" fmla="*/ 1636294 w 1839494"/>
                  <a:gd name="connsiteY8" fmla="*/ 44121 h 749974"/>
                  <a:gd name="connsiteX9" fmla="*/ 1839494 w 1839494"/>
                  <a:gd name="connsiteY9" fmla="*/ 167110 h 749974"/>
                  <a:gd name="connsiteX0" fmla="*/ 0 w 1636294"/>
                  <a:gd name="connsiteY0" fmla="*/ 749974 h 749974"/>
                  <a:gd name="connsiteX1" fmla="*/ 288758 w 1636294"/>
                  <a:gd name="connsiteY1" fmla="*/ 717889 h 749974"/>
                  <a:gd name="connsiteX2" fmla="*/ 449179 w 1636294"/>
                  <a:gd name="connsiteY2" fmla="*/ 659068 h 749974"/>
                  <a:gd name="connsiteX3" fmla="*/ 663073 w 1636294"/>
                  <a:gd name="connsiteY3" fmla="*/ 557468 h 749974"/>
                  <a:gd name="connsiteX4" fmla="*/ 887663 w 1636294"/>
                  <a:gd name="connsiteY4" fmla="*/ 375658 h 749974"/>
                  <a:gd name="connsiteX5" fmla="*/ 1021347 w 1636294"/>
                  <a:gd name="connsiteY5" fmla="*/ 241974 h 749974"/>
                  <a:gd name="connsiteX6" fmla="*/ 1219200 w 1636294"/>
                  <a:gd name="connsiteY6" fmla="*/ 86900 h 749974"/>
                  <a:gd name="connsiteX7" fmla="*/ 1433094 w 1636294"/>
                  <a:gd name="connsiteY7" fmla="*/ 1342 h 749974"/>
                  <a:gd name="connsiteX8" fmla="*/ 1636294 w 1636294"/>
                  <a:gd name="connsiteY8" fmla="*/ 44121 h 749974"/>
                  <a:gd name="connsiteX0" fmla="*/ 0 w 1433094"/>
                  <a:gd name="connsiteY0" fmla="*/ 748632 h 748632"/>
                  <a:gd name="connsiteX1" fmla="*/ 288758 w 1433094"/>
                  <a:gd name="connsiteY1" fmla="*/ 716547 h 748632"/>
                  <a:gd name="connsiteX2" fmla="*/ 449179 w 1433094"/>
                  <a:gd name="connsiteY2" fmla="*/ 657726 h 748632"/>
                  <a:gd name="connsiteX3" fmla="*/ 663073 w 1433094"/>
                  <a:gd name="connsiteY3" fmla="*/ 556126 h 748632"/>
                  <a:gd name="connsiteX4" fmla="*/ 887663 w 1433094"/>
                  <a:gd name="connsiteY4" fmla="*/ 374316 h 748632"/>
                  <a:gd name="connsiteX5" fmla="*/ 1021347 w 1433094"/>
                  <a:gd name="connsiteY5" fmla="*/ 240632 h 748632"/>
                  <a:gd name="connsiteX6" fmla="*/ 1219200 w 1433094"/>
                  <a:gd name="connsiteY6" fmla="*/ 85558 h 748632"/>
                  <a:gd name="connsiteX7" fmla="*/ 1433094 w 1433094"/>
                  <a:gd name="connsiteY7" fmla="*/ 0 h 748632"/>
                  <a:gd name="connsiteX0" fmla="*/ 0 w 1433094"/>
                  <a:gd name="connsiteY0" fmla="*/ 748723 h 748723"/>
                  <a:gd name="connsiteX1" fmla="*/ 288758 w 1433094"/>
                  <a:gd name="connsiteY1" fmla="*/ 716638 h 748723"/>
                  <a:gd name="connsiteX2" fmla="*/ 449179 w 1433094"/>
                  <a:gd name="connsiteY2" fmla="*/ 657817 h 748723"/>
                  <a:gd name="connsiteX3" fmla="*/ 663073 w 1433094"/>
                  <a:gd name="connsiteY3" fmla="*/ 556217 h 748723"/>
                  <a:gd name="connsiteX4" fmla="*/ 887663 w 1433094"/>
                  <a:gd name="connsiteY4" fmla="*/ 374407 h 748723"/>
                  <a:gd name="connsiteX5" fmla="*/ 1021347 w 1433094"/>
                  <a:gd name="connsiteY5" fmla="*/ 240723 h 748723"/>
                  <a:gd name="connsiteX6" fmla="*/ 1219200 w 1433094"/>
                  <a:gd name="connsiteY6" fmla="*/ 85649 h 748723"/>
                  <a:gd name="connsiteX7" fmla="*/ 1433094 w 1433094"/>
                  <a:gd name="connsiteY7" fmla="*/ 91 h 748723"/>
                  <a:gd name="connsiteX0" fmla="*/ 0 w 1433094"/>
                  <a:gd name="connsiteY0" fmla="*/ 748723 h 748723"/>
                  <a:gd name="connsiteX1" fmla="*/ 288758 w 1433094"/>
                  <a:gd name="connsiteY1" fmla="*/ 716638 h 748723"/>
                  <a:gd name="connsiteX2" fmla="*/ 461968 w 1433094"/>
                  <a:gd name="connsiteY2" fmla="*/ 664212 h 748723"/>
                  <a:gd name="connsiteX3" fmla="*/ 663073 w 1433094"/>
                  <a:gd name="connsiteY3" fmla="*/ 556217 h 748723"/>
                  <a:gd name="connsiteX4" fmla="*/ 887663 w 1433094"/>
                  <a:gd name="connsiteY4" fmla="*/ 374407 h 748723"/>
                  <a:gd name="connsiteX5" fmla="*/ 1021347 w 1433094"/>
                  <a:gd name="connsiteY5" fmla="*/ 240723 h 748723"/>
                  <a:gd name="connsiteX6" fmla="*/ 1219200 w 1433094"/>
                  <a:gd name="connsiteY6" fmla="*/ 85649 h 748723"/>
                  <a:gd name="connsiteX7" fmla="*/ 1433094 w 1433094"/>
                  <a:gd name="connsiteY7" fmla="*/ 91 h 748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433094" h="748723">
                    <a:moveTo>
                      <a:pt x="0" y="748723"/>
                    </a:moveTo>
                    <a:cubicBezTo>
                      <a:pt x="106947" y="740256"/>
                      <a:pt x="211763" y="730723"/>
                      <a:pt x="288758" y="716638"/>
                    </a:cubicBezTo>
                    <a:cubicBezTo>
                      <a:pt x="365753" y="702553"/>
                      <a:pt x="399582" y="690949"/>
                      <a:pt x="461968" y="664212"/>
                    </a:cubicBezTo>
                    <a:cubicBezTo>
                      <a:pt x="524354" y="637475"/>
                      <a:pt x="592124" y="604518"/>
                      <a:pt x="663073" y="556217"/>
                    </a:cubicBezTo>
                    <a:cubicBezTo>
                      <a:pt x="734022" y="507916"/>
                      <a:pt x="827951" y="426989"/>
                      <a:pt x="887663" y="374407"/>
                    </a:cubicBezTo>
                    <a:cubicBezTo>
                      <a:pt x="947375" y="321825"/>
                      <a:pt x="966091" y="288849"/>
                      <a:pt x="1021347" y="240723"/>
                    </a:cubicBezTo>
                    <a:cubicBezTo>
                      <a:pt x="1076603" y="192597"/>
                      <a:pt x="1150576" y="125754"/>
                      <a:pt x="1219200" y="85649"/>
                    </a:cubicBezTo>
                    <a:cubicBezTo>
                      <a:pt x="1287825" y="45544"/>
                      <a:pt x="1357184" y="-2371"/>
                      <a:pt x="1433094" y="91"/>
                    </a:cubicBezTo>
                  </a:path>
                </a:pathLst>
              </a:cu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rgbClr val="FF0000"/>
                  </a:solidFill>
                </a:endParaRPr>
              </a:p>
            </p:txBody>
          </p:sp>
          <p:sp>
            <p:nvSpPr>
              <p:cNvPr id="28" name="Freeform 27"/>
              <p:cNvSpPr/>
              <p:nvPr/>
            </p:nvSpPr>
            <p:spPr>
              <a:xfrm flipH="1">
                <a:off x="5960148" y="803362"/>
                <a:ext cx="1433094" cy="748723"/>
              </a:xfrm>
              <a:custGeom>
                <a:avLst/>
                <a:gdLst>
                  <a:gd name="connsiteX0" fmla="*/ 0 w 3400926"/>
                  <a:gd name="connsiteY0" fmla="*/ 749974 h 753142"/>
                  <a:gd name="connsiteX1" fmla="*/ 288758 w 3400926"/>
                  <a:gd name="connsiteY1" fmla="*/ 717889 h 753142"/>
                  <a:gd name="connsiteX2" fmla="*/ 449179 w 3400926"/>
                  <a:gd name="connsiteY2" fmla="*/ 659068 h 753142"/>
                  <a:gd name="connsiteX3" fmla="*/ 663073 w 3400926"/>
                  <a:gd name="connsiteY3" fmla="*/ 557468 h 753142"/>
                  <a:gd name="connsiteX4" fmla="*/ 887663 w 3400926"/>
                  <a:gd name="connsiteY4" fmla="*/ 375658 h 753142"/>
                  <a:gd name="connsiteX5" fmla="*/ 1021347 w 3400926"/>
                  <a:gd name="connsiteY5" fmla="*/ 241974 h 753142"/>
                  <a:gd name="connsiteX6" fmla="*/ 1219200 w 3400926"/>
                  <a:gd name="connsiteY6" fmla="*/ 86900 h 753142"/>
                  <a:gd name="connsiteX7" fmla="*/ 1433094 w 3400926"/>
                  <a:gd name="connsiteY7" fmla="*/ 1342 h 753142"/>
                  <a:gd name="connsiteX8" fmla="*/ 1636294 w 3400926"/>
                  <a:gd name="connsiteY8" fmla="*/ 44121 h 753142"/>
                  <a:gd name="connsiteX9" fmla="*/ 1839494 w 3400926"/>
                  <a:gd name="connsiteY9" fmla="*/ 167110 h 753142"/>
                  <a:gd name="connsiteX10" fmla="*/ 1887621 w 3400926"/>
                  <a:gd name="connsiteY10" fmla="*/ 193847 h 753142"/>
                  <a:gd name="connsiteX11" fmla="*/ 2149642 w 3400926"/>
                  <a:gd name="connsiteY11" fmla="*/ 450521 h 753142"/>
                  <a:gd name="connsiteX12" fmla="*/ 2363537 w 3400926"/>
                  <a:gd name="connsiteY12" fmla="*/ 616289 h 753142"/>
                  <a:gd name="connsiteX13" fmla="*/ 2614863 w 3400926"/>
                  <a:gd name="connsiteY13" fmla="*/ 707195 h 753142"/>
                  <a:gd name="connsiteX14" fmla="*/ 2860842 w 3400926"/>
                  <a:gd name="connsiteY14" fmla="*/ 749974 h 753142"/>
                  <a:gd name="connsiteX15" fmla="*/ 3400926 w 3400926"/>
                  <a:gd name="connsiteY15" fmla="*/ 749974 h 753142"/>
                  <a:gd name="connsiteX16" fmla="*/ 3400926 w 3400926"/>
                  <a:gd name="connsiteY16" fmla="*/ 749974 h 753142"/>
                  <a:gd name="connsiteX0" fmla="*/ 0 w 3400926"/>
                  <a:gd name="connsiteY0" fmla="*/ 749974 h 753142"/>
                  <a:gd name="connsiteX1" fmla="*/ 288758 w 3400926"/>
                  <a:gd name="connsiteY1" fmla="*/ 717889 h 753142"/>
                  <a:gd name="connsiteX2" fmla="*/ 449179 w 3400926"/>
                  <a:gd name="connsiteY2" fmla="*/ 659068 h 753142"/>
                  <a:gd name="connsiteX3" fmla="*/ 663073 w 3400926"/>
                  <a:gd name="connsiteY3" fmla="*/ 557468 h 753142"/>
                  <a:gd name="connsiteX4" fmla="*/ 887663 w 3400926"/>
                  <a:gd name="connsiteY4" fmla="*/ 375658 h 753142"/>
                  <a:gd name="connsiteX5" fmla="*/ 1021347 w 3400926"/>
                  <a:gd name="connsiteY5" fmla="*/ 241974 h 753142"/>
                  <a:gd name="connsiteX6" fmla="*/ 1219200 w 3400926"/>
                  <a:gd name="connsiteY6" fmla="*/ 86900 h 753142"/>
                  <a:gd name="connsiteX7" fmla="*/ 1433094 w 3400926"/>
                  <a:gd name="connsiteY7" fmla="*/ 1342 h 753142"/>
                  <a:gd name="connsiteX8" fmla="*/ 1636294 w 3400926"/>
                  <a:gd name="connsiteY8" fmla="*/ 44121 h 753142"/>
                  <a:gd name="connsiteX9" fmla="*/ 1839494 w 3400926"/>
                  <a:gd name="connsiteY9" fmla="*/ 167110 h 753142"/>
                  <a:gd name="connsiteX10" fmla="*/ 1973945 w 3400926"/>
                  <a:gd name="connsiteY10" fmla="*/ 286566 h 753142"/>
                  <a:gd name="connsiteX11" fmla="*/ 2149642 w 3400926"/>
                  <a:gd name="connsiteY11" fmla="*/ 450521 h 753142"/>
                  <a:gd name="connsiteX12" fmla="*/ 2363537 w 3400926"/>
                  <a:gd name="connsiteY12" fmla="*/ 616289 h 753142"/>
                  <a:gd name="connsiteX13" fmla="*/ 2614863 w 3400926"/>
                  <a:gd name="connsiteY13" fmla="*/ 707195 h 753142"/>
                  <a:gd name="connsiteX14" fmla="*/ 2860842 w 3400926"/>
                  <a:gd name="connsiteY14" fmla="*/ 749974 h 753142"/>
                  <a:gd name="connsiteX15" fmla="*/ 3400926 w 3400926"/>
                  <a:gd name="connsiteY15" fmla="*/ 749974 h 753142"/>
                  <a:gd name="connsiteX16" fmla="*/ 3400926 w 3400926"/>
                  <a:gd name="connsiteY16" fmla="*/ 749974 h 753142"/>
                  <a:gd name="connsiteX0" fmla="*/ 0 w 3400926"/>
                  <a:gd name="connsiteY0" fmla="*/ 749974 h 753142"/>
                  <a:gd name="connsiteX1" fmla="*/ 288758 w 3400926"/>
                  <a:gd name="connsiteY1" fmla="*/ 717889 h 753142"/>
                  <a:gd name="connsiteX2" fmla="*/ 449179 w 3400926"/>
                  <a:gd name="connsiteY2" fmla="*/ 659068 h 753142"/>
                  <a:gd name="connsiteX3" fmla="*/ 663073 w 3400926"/>
                  <a:gd name="connsiteY3" fmla="*/ 557468 h 753142"/>
                  <a:gd name="connsiteX4" fmla="*/ 887663 w 3400926"/>
                  <a:gd name="connsiteY4" fmla="*/ 375658 h 753142"/>
                  <a:gd name="connsiteX5" fmla="*/ 1021347 w 3400926"/>
                  <a:gd name="connsiteY5" fmla="*/ 241974 h 753142"/>
                  <a:gd name="connsiteX6" fmla="*/ 1219200 w 3400926"/>
                  <a:gd name="connsiteY6" fmla="*/ 86900 h 753142"/>
                  <a:gd name="connsiteX7" fmla="*/ 1433094 w 3400926"/>
                  <a:gd name="connsiteY7" fmla="*/ 1342 h 753142"/>
                  <a:gd name="connsiteX8" fmla="*/ 1636294 w 3400926"/>
                  <a:gd name="connsiteY8" fmla="*/ 44121 h 753142"/>
                  <a:gd name="connsiteX9" fmla="*/ 1839494 w 3400926"/>
                  <a:gd name="connsiteY9" fmla="*/ 167110 h 753142"/>
                  <a:gd name="connsiteX10" fmla="*/ 1973945 w 3400926"/>
                  <a:gd name="connsiteY10" fmla="*/ 286566 h 753142"/>
                  <a:gd name="connsiteX11" fmla="*/ 2149642 w 3400926"/>
                  <a:gd name="connsiteY11" fmla="*/ 450521 h 753142"/>
                  <a:gd name="connsiteX12" fmla="*/ 2363537 w 3400926"/>
                  <a:gd name="connsiteY12" fmla="*/ 616289 h 753142"/>
                  <a:gd name="connsiteX13" fmla="*/ 2614863 w 3400926"/>
                  <a:gd name="connsiteY13" fmla="*/ 707195 h 753142"/>
                  <a:gd name="connsiteX14" fmla="*/ 2860842 w 3400926"/>
                  <a:gd name="connsiteY14" fmla="*/ 749974 h 753142"/>
                  <a:gd name="connsiteX15" fmla="*/ 3400926 w 3400926"/>
                  <a:gd name="connsiteY15" fmla="*/ 749974 h 753142"/>
                  <a:gd name="connsiteX0" fmla="*/ 0 w 2860842"/>
                  <a:gd name="connsiteY0" fmla="*/ 749974 h 749974"/>
                  <a:gd name="connsiteX1" fmla="*/ 288758 w 2860842"/>
                  <a:gd name="connsiteY1" fmla="*/ 717889 h 749974"/>
                  <a:gd name="connsiteX2" fmla="*/ 449179 w 2860842"/>
                  <a:gd name="connsiteY2" fmla="*/ 659068 h 749974"/>
                  <a:gd name="connsiteX3" fmla="*/ 663073 w 2860842"/>
                  <a:gd name="connsiteY3" fmla="*/ 557468 h 749974"/>
                  <a:gd name="connsiteX4" fmla="*/ 887663 w 2860842"/>
                  <a:gd name="connsiteY4" fmla="*/ 375658 h 749974"/>
                  <a:gd name="connsiteX5" fmla="*/ 1021347 w 2860842"/>
                  <a:gd name="connsiteY5" fmla="*/ 241974 h 749974"/>
                  <a:gd name="connsiteX6" fmla="*/ 1219200 w 2860842"/>
                  <a:gd name="connsiteY6" fmla="*/ 86900 h 749974"/>
                  <a:gd name="connsiteX7" fmla="*/ 1433094 w 2860842"/>
                  <a:gd name="connsiteY7" fmla="*/ 1342 h 749974"/>
                  <a:gd name="connsiteX8" fmla="*/ 1636294 w 2860842"/>
                  <a:gd name="connsiteY8" fmla="*/ 44121 h 749974"/>
                  <a:gd name="connsiteX9" fmla="*/ 1839494 w 2860842"/>
                  <a:gd name="connsiteY9" fmla="*/ 167110 h 749974"/>
                  <a:gd name="connsiteX10" fmla="*/ 1973945 w 2860842"/>
                  <a:gd name="connsiteY10" fmla="*/ 286566 h 749974"/>
                  <a:gd name="connsiteX11" fmla="*/ 2149642 w 2860842"/>
                  <a:gd name="connsiteY11" fmla="*/ 450521 h 749974"/>
                  <a:gd name="connsiteX12" fmla="*/ 2363537 w 2860842"/>
                  <a:gd name="connsiteY12" fmla="*/ 616289 h 749974"/>
                  <a:gd name="connsiteX13" fmla="*/ 2614863 w 2860842"/>
                  <a:gd name="connsiteY13" fmla="*/ 707195 h 749974"/>
                  <a:gd name="connsiteX14" fmla="*/ 2860842 w 2860842"/>
                  <a:gd name="connsiteY14" fmla="*/ 749974 h 749974"/>
                  <a:gd name="connsiteX0" fmla="*/ 0 w 2614863"/>
                  <a:gd name="connsiteY0" fmla="*/ 749974 h 749974"/>
                  <a:gd name="connsiteX1" fmla="*/ 288758 w 2614863"/>
                  <a:gd name="connsiteY1" fmla="*/ 717889 h 749974"/>
                  <a:gd name="connsiteX2" fmla="*/ 449179 w 2614863"/>
                  <a:gd name="connsiteY2" fmla="*/ 659068 h 749974"/>
                  <a:gd name="connsiteX3" fmla="*/ 663073 w 2614863"/>
                  <a:gd name="connsiteY3" fmla="*/ 557468 h 749974"/>
                  <a:gd name="connsiteX4" fmla="*/ 887663 w 2614863"/>
                  <a:gd name="connsiteY4" fmla="*/ 375658 h 749974"/>
                  <a:gd name="connsiteX5" fmla="*/ 1021347 w 2614863"/>
                  <a:gd name="connsiteY5" fmla="*/ 241974 h 749974"/>
                  <a:gd name="connsiteX6" fmla="*/ 1219200 w 2614863"/>
                  <a:gd name="connsiteY6" fmla="*/ 86900 h 749974"/>
                  <a:gd name="connsiteX7" fmla="*/ 1433094 w 2614863"/>
                  <a:gd name="connsiteY7" fmla="*/ 1342 h 749974"/>
                  <a:gd name="connsiteX8" fmla="*/ 1636294 w 2614863"/>
                  <a:gd name="connsiteY8" fmla="*/ 44121 h 749974"/>
                  <a:gd name="connsiteX9" fmla="*/ 1839494 w 2614863"/>
                  <a:gd name="connsiteY9" fmla="*/ 167110 h 749974"/>
                  <a:gd name="connsiteX10" fmla="*/ 1973945 w 2614863"/>
                  <a:gd name="connsiteY10" fmla="*/ 286566 h 749974"/>
                  <a:gd name="connsiteX11" fmla="*/ 2149642 w 2614863"/>
                  <a:gd name="connsiteY11" fmla="*/ 450521 h 749974"/>
                  <a:gd name="connsiteX12" fmla="*/ 2363537 w 2614863"/>
                  <a:gd name="connsiteY12" fmla="*/ 616289 h 749974"/>
                  <a:gd name="connsiteX13" fmla="*/ 2614863 w 2614863"/>
                  <a:gd name="connsiteY13" fmla="*/ 707195 h 749974"/>
                  <a:gd name="connsiteX0" fmla="*/ 0 w 2363537"/>
                  <a:gd name="connsiteY0" fmla="*/ 749974 h 749974"/>
                  <a:gd name="connsiteX1" fmla="*/ 288758 w 2363537"/>
                  <a:gd name="connsiteY1" fmla="*/ 717889 h 749974"/>
                  <a:gd name="connsiteX2" fmla="*/ 449179 w 2363537"/>
                  <a:gd name="connsiteY2" fmla="*/ 659068 h 749974"/>
                  <a:gd name="connsiteX3" fmla="*/ 663073 w 2363537"/>
                  <a:gd name="connsiteY3" fmla="*/ 557468 h 749974"/>
                  <a:gd name="connsiteX4" fmla="*/ 887663 w 2363537"/>
                  <a:gd name="connsiteY4" fmla="*/ 375658 h 749974"/>
                  <a:gd name="connsiteX5" fmla="*/ 1021347 w 2363537"/>
                  <a:gd name="connsiteY5" fmla="*/ 241974 h 749974"/>
                  <a:gd name="connsiteX6" fmla="*/ 1219200 w 2363537"/>
                  <a:gd name="connsiteY6" fmla="*/ 86900 h 749974"/>
                  <a:gd name="connsiteX7" fmla="*/ 1433094 w 2363537"/>
                  <a:gd name="connsiteY7" fmla="*/ 1342 h 749974"/>
                  <a:gd name="connsiteX8" fmla="*/ 1636294 w 2363537"/>
                  <a:gd name="connsiteY8" fmla="*/ 44121 h 749974"/>
                  <a:gd name="connsiteX9" fmla="*/ 1839494 w 2363537"/>
                  <a:gd name="connsiteY9" fmla="*/ 167110 h 749974"/>
                  <a:gd name="connsiteX10" fmla="*/ 1973945 w 2363537"/>
                  <a:gd name="connsiteY10" fmla="*/ 286566 h 749974"/>
                  <a:gd name="connsiteX11" fmla="*/ 2149642 w 2363537"/>
                  <a:gd name="connsiteY11" fmla="*/ 450521 h 749974"/>
                  <a:gd name="connsiteX12" fmla="*/ 2363537 w 2363537"/>
                  <a:gd name="connsiteY12" fmla="*/ 616289 h 749974"/>
                  <a:gd name="connsiteX0" fmla="*/ 0 w 2149642"/>
                  <a:gd name="connsiteY0" fmla="*/ 749974 h 749974"/>
                  <a:gd name="connsiteX1" fmla="*/ 288758 w 2149642"/>
                  <a:gd name="connsiteY1" fmla="*/ 717889 h 749974"/>
                  <a:gd name="connsiteX2" fmla="*/ 449179 w 2149642"/>
                  <a:gd name="connsiteY2" fmla="*/ 659068 h 749974"/>
                  <a:gd name="connsiteX3" fmla="*/ 663073 w 2149642"/>
                  <a:gd name="connsiteY3" fmla="*/ 557468 h 749974"/>
                  <a:gd name="connsiteX4" fmla="*/ 887663 w 2149642"/>
                  <a:gd name="connsiteY4" fmla="*/ 375658 h 749974"/>
                  <a:gd name="connsiteX5" fmla="*/ 1021347 w 2149642"/>
                  <a:gd name="connsiteY5" fmla="*/ 241974 h 749974"/>
                  <a:gd name="connsiteX6" fmla="*/ 1219200 w 2149642"/>
                  <a:gd name="connsiteY6" fmla="*/ 86900 h 749974"/>
                  <a:gd name="connsiteX7" fmla="*/ 1433094 w 2149642"/>
                  <a:gd name="connsiteY7" fmla="*/ 1342 h 749974"/>
                  <a:gd name="connsiteX8" fmla="*/ 1636294 w 2149642"/>
                  <a:gd name="connsiteY8" fmla="*/ 44121 h 749974"/>
                  <a:gd name="connsiteX9" fmla="*/ 1839494 w 2149642"/>
                  <a:gd name="connsiteY9" fmla="*/ 167110 h 749974"/>
                  <a:gd name="connsiteX10" fmla="*/ 1973945 w 2149642"/>
                  <a:gd name="connsiteY10" fmla="*/ 286566 h 749974"/>
                  <a:gd name="connsiteX11" fmla="*/ 2149642 w 2149642"/>
                  <a:gd name="connsiteY11" fmla="*/ 450521 h 749974"/>
                  <a:gd name="connsiteX0" fmla="*/ 0 w 1973945"/>
                  <a:gd name="connsiteY0" fmla="*/ 749974 h 749974"/>
                  <a:gd name="connsiteX1" fmla="*/ 288758 w 1973945"/>
                  <a:gd name="connsiteY1" fmla="*/ 717889 h 749974"/>
                  <a:gd name="connsiteX2" fmla="*/ 449179 w 1973945"/>
                  <a:gd name="connsiteY2" fmla="*/ 659068 h 749974"/>
                  <a:gd name="connsiteX3" fmla="*/ 663073 w 1973945"/>
                  <a:gd name="connsiteY3" fmla="*/ 557468 h 749974"/>
                  <a:gd name="connsiteX4" fmla="*/ 887663 w 1973945"/>
                  <a:gd name="connsiteY4" fmla="*/ 375658 h 749974"/>
                  <a:gd name="connsiteX5" fmla="*/ 1021347 w 1973945"/>
                  <a:gd name="connsiteY5" fmla="*/ 241974 h 749974"/>
                  <a:gd name="connsiteX6" fmla="*/ 1219200 w 1973945"/>
                  <a:gd name="connsiteY6" fmla="*/ 86900 h 749974"/>
                  <a:gd name="connsiteX7" fmla="*/ 1433094 w 1973945"/>
                  <a:gd name="connsiteY7" fmla="*/ 1342 h 749974"/>
                  <a:gd name="connsiteX8" fmla="*/ 1636294 w 1973945"/>
                  <a:gd name="connsiteY8" fmla="*/ 44121 h 749974"/>
                  <a:gd name="connsiteX9" fmla="*/ 1839494 w 1973945"/>
                  <a:gd name="connsiteY9" fmla="*/ 167110 h 749974"/>
                  <a:gd name="connsiteX10" fmla="*/ 1973945 w 1973945"/>
                  <a:gd name="connsiteY10" fmla="*/ 286566 h 749974"/>
                  <a:gd name="connsiteX0" fmla="*/ 0 w 1839494"/>
                  <a:gd name="connsiteY0" fmla="*/ 749974 h 749974"/>
                  <a:gd name="connsiteX1" fmla="*/ 288758 w 1839494"/>
                  <a:gd name="connsiteY1" fmla="*/ 717889 h 749974"/>
                  <a:gd name="connsiteX2" fmla="*/ 449179 w 1839494"/>
                  <a:gd name="connsiteY2" fmla="*/ 659068 h 749974"/>
                  <a:gd name="connsiteX3" fmla="*/ 663073 w 1839494"/>
                  <a:gd name="connsiteY3" fmla="*/ 557468 h 749974"/>
                  <a:gd name="connsiteX4" fmla="*/ 887663 w 1839494"/>
                  <a:gd name="connsiteY4" fmla="*/ 375658 h 749974"/>
                  <a:gd name="connsiteX5" fmla="*/ 1021347 w 1839494"/>
                  <a:gd name="connsiteY5" fmla="*/ 241974 h 749974"/>
                  <a:gd name="connsiteX6" fmla="*/ 1219200 w 1839494"/>
                  <a:gd name="connsiteY6" fmla="*/ 86900 h 749974"/>
                  <a:gd name="connsiteX7" fmla="*/ 1433094 w 1839494"/>
                  <a:gd name="connsiteY7" fmla="*/ 1342 h 749974"/>
                  <a:gd name="connsiteX8" fmla="*/ 1636294 w 1839494"/>
                  <a:gd name="connsiteY8" fmla="*/ 44121 h 749974"/>
                  <a:gd name="connsiteX9" fmla="*/ 1839494 w 1839494"/>
                  <a:gd name="connsiteY9" fmla="*/ 167110 h 749974"/>
                  <a:gd name="connsiteX0" fmla="*/ 0 w 1636294"/>
                  <a:gd name="connsiteY0" fmla="*/ 749974 h 749974"/>
                  <a:gd name="connsiteX1" fmla="*/ 288758 w 1636294"/>
                  <a:gd name="connsiteY1" fmla="*/ 717889 h 749974"/>
                  <a:gd name="connsiteX2" fmla="*/ 449179 w 1636294"/>
                  <a:gd name="connsiteY2" fmla="*/ 659068 h 749974"/>
                  <a:gd name="connsiteX3" fmla="*/ 663073 w 1636294"/>
                  <a:gd name="connsiteY3" fmla="*/ 557468 h 749974"/>
                  <a:gd name="connsiteX4" fmla="*/ 887663 w 1636294"/>
                  <a:gd name="connsiteY4" fmla="*/ 375658 h 749974"/>
                  <a:gd name="connsiteX5" fmla="*/ 1021347 w 1636294"/>
                  <a:gd name="connsiteY5" fmla="*/ 241974 h 749974"/>
                  <a:gd name="connsiteX6" fmla="*/ 1219200 w 1636294"/>
                  <a:gd name="connsiteY6" fmla="*/ 86900 h 749974"/>
                  <a:gd name="connsiteX7" fmla="*/ 1433094 w 1636294"/>
                  <a:gd name="connsiteY7" fmla="*/ 1342 h 749974"/>
                  <a:gd name="connsiteX8" fmla="*/ 1636294 w 1636294"/>
                  <a:gd name="connsiteY8" fmla="*/ 44121 h 749974"/>
                  <a:gd name="connsiteX0" fmla="*/ 0 w 1433094"/>
                  <a:gd name="connsiteY0" fmla="*/ 748632 h 748632"/>
                  <a:gd name="connsiteX1" fmla="*/ 288758 w 1433094"/>
                  <a:gd name="connsiteY1" fmla="*/ 716547 h 748632"/>
                  <a:gd name="connsiteX2" fmla="*/ 449179 w 1433094"/>
                  <a:gd name="connsiteY2" fmla="*/ 657726 h 748632"/>
                  <a:gd name="connsiteX3" fmla="*/ 663073 w 1433094"/>
                  <a:gd name="connsiteY3" fmla="*/ 556126 h 748632"/>
                  <a:gd name="connsiteX4" fmla="*/ 887663 w 1433094"/>
                  <a:gd name="connsiteY4" fmla="*/ 374316 h 748632"/>
                  <a:gd name="connsiteX5" fmla="*/ 1021347 w 1433094"/>
                  <a:gd name="connsiteY5" fmla="*/ 240632 h 748632"/>
                  <a:gd name="connsiteX6" fmla="*/ 1219200 w 1433094"/>
                  <a:gd name="connsiteY6" fmla="*/ 85558 h 748632"/>
                  <a:gd name="connsiteX7" fmla="*/ 1433094 w 1433094"/>
                  <a:gd name="connsiteY7" fmla="*/ 0 h 748632"/>
                  <a:gd name="connsiteX0" fmla="*/ 0 w 1433094"/>
                  <a:gd name="connsiteY0" fmla="*/ 748723 h 748723"/>
                  <a:gd name="connsiteX1" fmla="*/ 288758 w 1433094"/>
                  <a:gd name="connsiteY1" fmla="*/ 716638 h 748723"/>
                  <a:gd name="connsiteX2" fmla="*/ 449179 w 1433094"/>
                  <a:gd name="connsiteY2" fmla="*/ 657817 h 748723"/>
                  <a:gd name="connsiteX3" fmla="*/ 663073 w 1433094"/>
                  <a:gd name="connsiteY3" fmla="*/ 556217 h 748723"/>
                  <a:gd name="connsiteX4" fmla="*/ 887663 w 1433094"/>
                  <a:gd name="connsiteY4" fmla="*/ 374407 h 748723"/>
                  <a:gd name="connsiteX5" fmla="*/ 1021347 w 1433094"/>
                  <a:gd name="connsiteY5" fmla="*/ 240723 h 748723"/>
                  <a:gd name="connsiteX6" fmla="*/ 1219200 w 1433094"/>
                  <a:gd name="connsiteY6" fmla="*/ 85649 h 748723"/>
                  <a:gd name="connsiteX7" fmla="*/ 1433094 w 1433094"/>
                  <a:gd name="connsiteY7" fmla="*/ 91 h 748723"/>
                  <a:gd name="connsiteX0" fmla="*/ 0 w 1433094"/>
                  <a:gd name="connsiteY0" fmla="*/ 748723 h 748723"/>
                  <a:gd name="connsiteX1" fmla="*/ 288758 w 1433094"/>
                  <a:gd name="connsiteY1" fmla="*/ 716638 h 748723"/>
                  <a:gd name="connsiteX2" fmla="*/ 461968 w 1433094"/>
                  <a:gd name="connsiteY2" fmla="*/ 664212 h 748723"/>
                  <a:gd name="connsiteX3" fmla="*/ 663073 w 1433094"/>
                  <a:gd name="connsiteY3" fmla="*/ 556217 h 748723"/>
                  <a:gd name="connsiteX4" fmla="*/ 887663 w 1433094"/>
                  <a:gd name="connsiteY4" fmla="*/ 374407 h 748723"/>
                  <a:gd name="connsiteX5" fmla="*/ 1021347 w 1433094"/>
                  <a:gd name="connsiteY5" fmla="*/ 240723 h 748723"/>
                  <a:gd name="connsiteX6" fmla="*/ 1219200 w 1433094"/>
                  <a:gd name="connsiteY6" fmla="*/ 85649 h 748723"/>
                  <a:gd name="connsiteX7" fmla="*/ 1433094 w 1433094"/>
                  <a:gd name="connsiteY7" fmla="*/ 91 h 748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433094" h="748723">
                    <a:moveTo>
                      <a:pt x="0" y="748723"/>
                    </a:moveTo>
                    <a:cubicBezTo>
                      <a:pt x="106947" y="740256"/>
                      <a:pt x="211763" y="730723"/>
                      <a:pt x="288758" y="716638"/>
                    </a:cubicBezTo>
                    <a:cubicBezTo>
                      <a:pt x="365753" y="702553"/>
                      <a:pt x="399582" y="690949"/>
                      <a:pt x="461968" y="664212"/>
                    </a:cubicBezTo>
                    <a:cubicBezTo>
                      <a:pt x="524354" y="637475"/>
                      <a:pt x="592124" y="604518"/>
                      <a:pt x="663073" y="556217"/>
                    </a:cubicBezTo>
                    <a:cubicBezTo>
                      <a:pt x="734022" y="507916"/>
                      <a:pt x="827951" y="426989"/>
                      <a:pt x="887663" y="374407"/>
                    </a:cubicBezTo>
                    <a:cubicBezTo>
                      <a:pt x="947375" y="321825"/>
                      <a:pt x="966091" y="288849"/>
                      <a:pt x="1021347" y="240723"/>
                    </a:cubicBezTo>
                    <a:cubicBezTo>
                      <a:pt x="1076603" y="192597"/>
                      <a:pt x="1150576" y="125754"/>
                      <a:pt x="1219200" y="85649"/>
                    </a:cubicBezTo>
                    <a:cubicBezTo>
                      <a:pt x="1287825" y="45544"/>
                      <a:pt x="1357184" y="-2371"/>
                      <a:pt x="1433094" y="91"/>
                    </a:cubicBezTo>
                  </a:path>
                </a:pathLst>
              </a:cu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rgbClr val="FF0000"/>
                  </a:solidFill>
                </a:endParaRPr>
              </a:p>
            </p:txBody>
          </p:sp>
        </p:grpSp>
      </p:grpSp>
      <p:sp>
        <p:nvSpPr>
          <p:cNvPr id="4" name="Right Arrow 3"/>
          <p:cNvSpPr/>
          <p:nvPr/>
        </p:nvSpPr>
        <p:spPr>
          <a:xfrm>
            <a:off x="2307519" y="2733296"/>
            <a:ext cx="533400" cy="4432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1295400" y="599791"/>
            <a:ext cx="7772400" cy="705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Clr>
                <a:schemeClr val="tx2"/>
              </a:buClr>
            </a:pPr>
            <a:r>
              <a:rPr lang="en-US" sz="1400" b="1" u="sng" dirty="0">
                <a:solidFill>
                  <a:srgbClr val="FF0000"/>
                </a:solidFill>
                <a:cs typeface="Arial" panose="020B0604020202020204" pitchFamily="34" charset="0"/>
              </a:rPr>
              <a:t>V</a:t>
            </a:r>
            <a:r>
              <a:rPr lang="en-US" sz="1400" b="1" u="sng" dirty="0" smtClean="0">
                <a:solidFill>
                  <a:srgbClr val="FF0000"/>
                </a:solidFill>
                <a:cs typeface="Arial" panose="020B0604020202020204" pitchFamily="34" charset="0"/>
              </a:rPr>
              <a:t>ertical plane</a:t>
            </a:r>
            <a:r>
              <a:rPr lang="en-US" sz="1400" b="1" dirty="0" smtClean="0">
                <a:solidFill>
                  <a:srgbClr val="FF0000"/>
                </a:solidFill>
                <a:cs typeface="Arial" panose="020B0604020202020204" pitchFamily="34" charset="0"/>
              </a:rPr>
              <a:t>: </a:t>
            </a:r>
            <a:r>
              <a:rPr lang="en-US" sz="1400" dirty="0" smtClean="0">
                <a:solidFill>
                  <a:schemeClr val="tx2"/>
                </a:solidFill>
                <a:cs typeface="Arial" panose="020B0604020202020204" pitchFamily="34" charset="0"/>
              </a:rPr>
              <a:t>tune spread </a:t>
            </a:r>
            <a:r>
              <a:rPr lang="en-US" sz="1400" b="1" dirty="0" smtClean="0">
                <a:solidFill>
                  <a:srgbClr val="FF0000"/>
                </a:solidFill>
                <a:cs typeface="Arial" panose="020B0604020202020204" pitchFamily="34" charset="0"/>
              </a:rPr>
              <a:t>dominated by e-cloud density inside the bunch </a:t>
            </a:r>
            <a:r>
              <a:rPr lang="en-US" sz="1400" dirty="0" smtClean="0">
                <a:solidFill>
                  <a:schemeClr val="tx2"/>
                </a:solidFill>
                <a:cs typeface="Arial" panose="020B0604020202020204" pitchFamily="34" charset="0"/>
                <a:sym typeface="Wingdings" panose="05000000000000000000" pitchFamily="2" charset="2"/>
              </a:rPr>
              <a:t> </a:t>
            </a:r>
            <a:r>
              <a:rPr lang="en-US" sz="1400" b="1" dirty="0" smtClean="0">
                <a:solidFill>
                  <a:srgbClr val="FF0000"/>
                </a:solidFill>
                <a:cs typeface="Arial" panose="020B0604020202020204" pitchFamily="34" charset="0"/>
                <a:sym typeface="Wingdings" panose="05000000000000000000" pitchFamily="2" charset="2"/>
              </a:rPr>
              <a:t>Positive tune shift</a:t>
            </a:r>
            <a:endParaRPr lang="en-US" sz="1400" dirty="0">
              <a:solidFill>
                <a:schemeClr val="tx2"/>
              </a:solidFill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715963" indent="-285750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400" b="1" dirty="0" smtClean="0">
                <a:solidFill>
                  <a:srgbClr val="FF0000"/>
                </a:solidFill>
                <a:cs typeface="Arial" panose="020B0604020202020204" pitchFamily="34" charset="0"/>
                <a:sym typeface="Wingdings" panose="05000000000000000000" pitchFamily="2" charset="2"/>
              </a:rPr>
              <a:t>e</a:t>
            </a:r>
            <a:r>
              <a:rPr lang="en-US" sz="1400" b="1" baseline="30000" dirty="0" smtClean="0">
                <a:solidFill>
                  <a:srgbClr val="FF0000"/>
                </a:solidFill>
                <a:cs typeface="Arial" panose="020B0604020202020204" pitchFamily="34" charset="0"/>
                <a:sym typeface="Wingdings" panose="05000000000000000000" pitchFamily="2" charset="2"/>
              </a:rPr>
              <a:t>-</a:t>
            </a:r>
            <a:r>
              <a:rPr lang="en-US" sz="1400" b="1" dirty="0" smtClean="0">
                <a:solidFill>
                  <a:srgbClr val="FF0000"/>
                </a:solidFill>
                <a:cs typeface="Arial" panose="020B0604020202020204" pitchFamily="34" charset="0"/>
                <a:sym typeface="Wingdings" panose="05000000000000000000" pitchFamily="2" charset="2"/>
              </a:rPr>
              <a:t> pinch and density oscillations </a:t>
            </a:r>
            <a:r>
              <a:rPr lang="en-US" sz="1400" dirty="0" smtClean="0">
                <a:solidFill>
                  <a:schemeClr val="tx2"/>
                </a:solidFill>
                <a:cs typeface="Arial" panose="020B0604020202020204" pitchFamily="34" charset="0"/>
                <a:sym typeface="Wingdings" panose="05000000000000000000" pitchFamily="2" charset="2"/>
              </a:rPr>
              <a:t>clearly visible on tunes along the bunch</a:t>
            </a:r>
            <a:endParaRPr lang="en-US" sz="1400" dirty="0">
              <a:solidFill>
                <a:schemeClr val="tx2"/>
              </a:solidFill>
              <a:cs typeface="Arial" panose="020B0604020202020204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657600" y="3749027"/>
            <a:ext cx="4191000" cy="1752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Rectangle 29"/>
          <p:cNvSpPr/>
          <p:nvPr/>
        </p:nvSpPr>
        <p:spPr>
          <a:xfrm>
            <a:off x="3458037" y="3771900"/>
            <a:ext cx="475245" cy="152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7" name="Group 16"/>
          <p:cNvGrpSpPr/>
          <p:nvPr/>
        </p:nvGrpSpPr>
        <p:grpSpPr>
          <a:xfrm>
            <a:off x="2453628" y="3749028"/>
            <a:ext cx="6309372" cy="3108972"/>
            <a:chOff x="2453628" y="3749028"/>
            <a:chExt cx="6309372" cy="3108972"/>
          </a:xfrm>
        </p:grpSpPr>
        <p:pic>
          <p:nvPicPr>
            <p:cNvPr id="42" name="Picture 41"/>
            <p:cNvPicPr>
              <a:picLocks noChangeAspect="1"/>
            </p:cNvPicPr>
            <p:nvPr/>
          </p:nvPicPr>
          <p:blipFill rotWithShape="1">
            <a:blip r:embed="rId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724"/>
            <a:stretch/>
          </p:blipFill>
          <p:spPr>
            <a:xfrm>
              <a:off x="2453628" y="3749028"/>
              <a:ext cx="6309372" cy="3108972"/>
            </a:xfrm>
            <a:prstGeom prst="rect">
              <a:avLst/>
            </a:prstGeom>
          </p:spPr>
        </p:pic>
        <p:sp>
          <p:nvSpPr>
            <p:cNvPr id="16" name="Rectangle 15"/>
            <p:cNvSpPr/>
            <p:nvPr/>
          </p:nvSpPr>
          <p:spPr>
            <a:xfrm>
              <a:off x="5427983" y="6400800"/>
              <a:ext cx="546945" cy="29238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300" dirty="0" smtClean="0"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z [m]</a:t>
              </a:r>
              <a:endParaRPr lang="en-GB" sz="13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49" name="Straight Connector 48"/>
          <p:cNvCxnSpPr/>
          <p:nvPr/>
        </p:nvCxnSpPr>
        <p:spPr>
          <a:xfrm>
            <a:off x="6541168" y="3212610"/>
            <a:ext cx="0" cy="181659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6172200" y="3048000"/>
            <a:ext cx="0" cy="19812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5943600" y="2971800"/>
            <a:ext cx="0" cy="20574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5712071" y="2971800"/>
            <a:ext cx="0" cy="20574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4953000" y="3048000"/>
            <a:ext cx="0" cy="19812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6705600" y="3276600"/>
            <a:ext cx="0" cy="17526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7106242" y="3276600"/>
            <a:ext cx="0" cy="17526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H="1" flipV="1">
            <a:off x="4273784" y="3962400"/>
            <a:ext cx="193411" cy="3048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H="1">
            <a:off x="4273784" y="5830546"/>
            <a:ext cx="193411" cy="3048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4572000" y="3176515"/>
            <a:ext cx="0" cy="185268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7280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o 29"/>
          <p:cNvGrpSpPr/>
          <p:nvPr/>
        </p:nvGrpSpPr>
        <p:grpSpPr>
          <a:xfrm>
            <a:off x="0" y="68882"/>
            <a:ext cx="9144000" cy="921718"/>
            <a:chOff x="0" y="68882"/>
            <a:chExt cx="9144000" cy="921718"/>
          </a:xfrm>
        </p:grpSpPr>
        <p:cxnSp>
          <p:nvCxnSpPr>
            <p:cNvPr id="9" name="Straight Connector 8"/>
            <p:cNvCxnSpPr/>
            <p:nvPr/>
          </p:nvCxnSpPr>
          <p:spPr>
            <a:xfrm>
              <a:off x="1143000" y="457200"/>
              <a:ext cx="8001000" cy="0"/>
            </a:xfrm>
            <a:prstGeom prst="line">
              <a:avLst/>
            </a:prstGeom>
            <a:ln w="34925" cap="rnd">
              <a:solidFill>
                <a:srgbClr val="4A7DBA"/>
              </a:solidFill>
              <a:round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" name="Picture 2" descr="C:\Octavio\CERN\cern_logo_white.gif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19456" y="68882"/>
              <a:ext cx="952200" cy="921718"/>
            </a:xfrm>
            <a:prstGeom prst="rect">
              <a:avLst/>
            </a:prstGeom>
            <a:noFill/>
          </p:spPr>
        </p:pic>
        <p:cxnSp>
          <p:nvCxnSpPr>
            <p:cNvPr id="11" name="Straight Connector 6"/>
            <p:cNvCxnSpPr/>
            <p:nvPr/>
          </p:nvCxnSpPr>
          <p:spPr>
            <a:xfrm>
              <a:off x="0" y="457200"/>
              <a:ext cx="152400" cy="0"/>
            </a:xfrm>
            <a:prstGeom prst="line">
              <a:avLst/>
            </a:prstGeom>
            <a:ln w="34925" cap="rnd">
              <a:solidFill>
                <a:srgbClr val="4A7DBA"/>
              </a:solidFill>
              <a:round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7"/>
          <p:cNvSpPr txBox="1"/>
          <p:nvPr/>
        </p:nvSpPr>
        <p:spPr>
          <a:xfrm>
            <a:off x="1219200" y="0"/>
            <a:ext cx="762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 dirty="0">
                <a:solidFill>
                  <a:schemeClr val="tx2"/>
                </a:solidFill>
                <a:latin typeface="Calibri" pitchFamily="34" charset="0"/>
              </a:rPr>
              <a:t>e</a:t>
            </a:r>
            <a:r>
              <a:rPr lang="en-US" sz="2400" b="1" dirty="0" smtClean="0">
                <a:solidFill>
                  <a:schemeClr val="tx2"/>
                </a:solidFill>
                <a:latin typeface="Calibri" pitchFamily="34" charset="0"/>
              </a:rPr>
              <a:t>-cloud in the LHC: where do we stand</a:t>
            </a:r>
            <a:endParaRPr lang="en-US" sz="2400" b="1" dirty="0">
              <a:solidFill>
                <a:schemeClr val="tx2"/>
              </a:solidFill>
              <a:latin typeface="Calibri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197142" y="685800"/>
            <a:ext cx="7642058" cy="28161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1" indent="-285750">
              <a:lnSpc>
                <a:spcPct val="150000"/>
              </a:lnSpc>
              <a:spcAft>
                <a:spcPts val="12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tx2"/>
                </a:solidFill>
                <a:latin typeface="+mj-lt"/>
                <a:cs typeface="Arial" panose="020B0604020202020204" pitchFamily="34" charset="0"/>
              </a:rPr>
              <a:t>Run 1 experience has shown that electron cloud effects can </a:t>
            </a:r>
            <a:r>
              <a:rPr lang="en-US" sz="1400" b="1" dirty="0">
                <a:solidFill>
                  <a:srgbClr val="FF0000"/>
                </a:solidFill>
              </a:rPr>
              <a:t>limit the achievable performance with 25 ns</a:t>
            </a:r>
            <a:r>
              <a:rPr lang="en-US" sz="1400" dirty="0">
                <a:solidFill>
                  <a:schemeClr val="tx2"/>
                </a:solidFill>
              </a:rPr>
              <a:t> beams mainly </a:t>
            </a:r>
            <a:r>
              <a:rPr lang="en-US" sz="1400" dirty="0" smtClean="0">
                <a:solidFill>
                  <a:schemeClr val="tx2"/>
                </a:solidFill>
              </a:rPr>
              <a:t>through </a:t>
            </a:r>
            <a:r>
              <a:rPr lang="en-US" sz="1400" b="1" dirty="0">
                <a:solidFill>
                  <a:srgbClr val="FF0000"/>
                </a:solidFill>
              </a:rPr>
              <a:t>beam degradation at low energy </a:t>
            </a:r>
            <a:r>
              <a:rPr lang="en-US" sz="1400" dirty="0">
                <a:solidFill>
                  <a:schemeClr val="tx2"/>
                </a:solidFill>
              </a:rPr>
              <a:t>and</a:t>
            </a:r>
            <a:r>
              <a:rPr lang="en-US" sz="1400" b="1" dirty="0">
                <a:solidFill>
                  <a:srgbClr val="FF0000"/>
                </a:solidFill>
              </a:rPr>
              <a:t> high heat load at</a:t>
            </a:r>
            <a:r>
              <a:rPr lang="en-US" sz="1400" dirty="0">
                <a:solidFill>
                  <a:schemeClr val="tx2"/>
                </a:solidFill>
              </a:rPr>
              <a:t> </a:t>
            </a:r>
            <a:r>
              <a:rPr lang="en-US" sz="1400" b="1" dirty="0">
                <a:solidFill>
                  <a:srgbClr val="FF0000"/>
                </a:solidFill>
              </a:rPr>
              <a:t>high </a:t>
            </a:r>
            <a:r>
              <a:rPr lang="en-US" sz="1400" b="1" dirty="0" smtClean="0">
                <a:solidFill>
                  <a:srgbClr val="FF0000"/>
                </a:solidFill>
              </a:rPr>
              <a:t>energy</a:t>
            </a:r>
          </a:p>
          <a:p>
            <a:pPr marL="923925" lvl="2" indent="-285750">
              <a:lnSpc>
                <a:spcPct val="150000"/>
              </a:lnSpc>
              <a:spcAft>
                <a:spcPts val="1200"/>
              </a:spcAft>
              <a:buClr>
                <a:schemeClr val="tx2"/>
              </a:buClr>
              <a:buFont typeface="Courier New" panose="02070309020205020404" pitchFamily="49" charset="0"/>
              <a:buChar char="o"/>
            </a:pPr>
            <a:r>
              <a:rPr lang="en-US" sz="1400" b="1" dirty="0" smtClean="0">
                <a:solidFill>
                  <a:srgbClr val="FF0000"/>
                </a:solidFill>
                <a:sym typeface="Wingdings" panose="05000000000000000000" pitchFamily="2" charset="2"/>
              </a:rPr>
              <a:t>Two scrubbing runs scheduled for 2015</a:t>
            </a:r>
            <a:r>
              <a:rPr lang="en-US" sz="1400" b="1" dirty="0" smtClean="0">
                <a:solidFill>
                  <a:schemeClr val="tx2"/>
                </a:solidFill>
                <a:sym typeface="Wingdings" panose="05000000000000000000" pitchFamily="2" charset="2"/>
              </a:rPr>
              <a:t> </a:t>
            </a:r>
            <a:r>
              <a:rPr lang="en-US" sz="1400" dirty="0">
                <a:solidFill>
                  <a:schemeClr val="tx2"/>
                </a:solidFill>
                <a:sym typeface="Wingdings" panose="05000000000000000000" pitchFamily="2" charset="2"/>
              </a:rPr>
              <a:t>(&gt;20 </a:t>
            </a:r>
            <a:r>
              <a:rPr lang="en-US" sz="1400" dirty="0" smtClean="0">
                <a:solidFill>
                  <a:schemeClr val="tx2"/>
                </a:solidFill>
                <a:sym typeface="Wingdings" panose="05000000000000000000" pitchFamily="2" charset="2"/>
              </a:rPr>
              <a:t>days </a:t>
            </a:r>
            <a:r>
              <a:rPr lang="en-US" sz="1400" dirty="0">
                <a:solidFill>
                  <a:schemeClr val="tx2"/>
                </a:solidFill>
                <a:sym typeface="Wingdings" panose="05000000000000000000" pitchFamily="2" charset="2"/>
              </a:rPr>
              <a:t>in </a:t>
            </a:r>
            <a:r>
              <a:rPr lang="en-US" sz="1400" dirty="0" smtClean="0">
                <a:solidFill>
                  <a:schemeClr val="tx2"/>
                </a:solidFill>
                <a:sym typeface="Wingdings" panose="05000000000000000000" pitchFamily="2" charset="2"/>
              </a:rPr>
              <a:t>total starting in June) to lower SEY of the beam chamber and allow 25 ns physics </a:t>
            </a:r>
          </a:p>
          <a:p>
            <a:pPr marL="923925" lvl="2" indent="-285750">
              <a:lnSpc>
                <a:spcPct val="150000"/>
              </a:lnSpc>
              <a:spcAft>
                <a:spcPts val="1200"/>
              </a:spcAft>
              <a:buClr>
                <a:schemeClr val="tx2"/>
              </a:buClr>
              <a:buFont typeface="Courier New" panose="02070309020205020404" pitchFamily="49" charset="0"/>
              <a:buChar char="o"/>
            </a:pPr>
            <a:r>
              <a:rPr lang="en-US" sz="1400" b="1" dirty="0" smtClean="0">
                <a:solidFill>
                  <a:srgbClr val="FF0000"/>
                </a:solidFill>
                <a:sym typeface="Wingdings" panose="05000000000000000000" pitchFamily="2" charset="2"/>
              </a:rPr>
              <a:t>Special scrubbing beam  </a:t>
            </a:r>
            <a:r>
              <a:rPr lang="en-US" sz="1400" dirty="0">
                <a:solidFill>
                  <a:schemeClr val="tx2"/>
                </a:solidFill>
                <a:sym typeface="Wingdings" panose="05000000000000000000" pitchFamily="2" charset="2"/>
              </a:rPr>
              <a:t>(</a:t>
            </a:r>
            <a:r>
              <a:rPr lang="en-US" sz="1400" dirty="0" smtClean="0">
                <a:solidFill>
                  <a:schemeClr val="tx2"/>
                </a:solidFill>
                <a:sym typeface="Wingdings" panose="05000000000000000000" pitchFamily="2" charset="2"/>
              </a:rPr>
              <a:t>“doublet”) in preparation in the injectors</a:t>
            </a:r>
          </a:p>
          <a:p>
            <a:pPr marL="923925" lvl="2" indent="-285750">
              <a:lnSpc>
                <a:spcPct val="150000"/>
              </a:lnSpc>
              <a:spcAft>
                <a:spcPts val="1200"/>
              </a:spcAft>
              <a:buClr>
                <a:schemeClr val="tx2"/>
              </a:buClr>
              <a:buFont typeface="Courier New" panose="02070309020205020404" pitchFamily="49" charset="0"/>
              <a:buChar char="o"/>
            </a:pPr>
            <a:r>
              <a:rPr lang="en-US" sz="1400" dirty="0">
                <a:solidFill>
                  <a:schemeClr val="tx2"/>
                </a:solidFill>
                <a:sym typeface="Wingdings" panose="05000000000000000000" pitchFamily="2" charset="2"/>
              </a:rPr>
              <a:t>I</a:t>
            </a:r>
            <a:r>
              <a:rPr lang="en-US" sz="1400" dirty="0" smtClean="0">
                <a:solidFill>
                  <a:schemeClr val="tx2"/>
                </a:solidFill>
                <a:sym typeface="Wingdings" panose="05000000000000000000" pitchFamily="2" charset="2"/>
              </a:rPr>
              <a:t>mportant experience in order </a:t>
            </a:r>
            <a:r>
              <a:rPr lang="en-US" sz="1400" b="1" dirty="0" smtClean="0">
                <a:solidFill>
                  <a:srgbClr val="FF0000"/>
                </a:solidFill>
                <a:sym typeface="Wingdings" panose="05000000000000000000" pitchFamily="2" charset="2"/>
              </a:rPr>
              <a:t>to quantify how effectively scrubbing can mitigate e-cloud effects</a:t>
            </a:r>
            <a:r>
              <a:rPr lang="en-US" sz="1400" b="1" dirty="0" smtClean="0">
                <a:solidFill>
                  <a:schemeClr val="tx2"/>
                </a:solidFill>
                <a:sym typeface="Wingdings" panose="05000000000000000000" pitchFamily="2" charset="2"/>
              </a:rPr>
              <a:t> </a:t>
            </a:r>
            <a:r>
              <a:rPr lang="en-US" sz="1400" dirty="0" smtClean="0">
                <a:solidFill>
                  <a:schemeClr val="tx2"/>
                </a:solidFill>
                <a:sym typeface="Wingdings" panose="05000000000000000000" pitchFamily="2" charset="2"/>
              </a:rPr>
              <a:t> </a:t>
            </a:r>
            <a:r>
              <a:rPr lang="en-US" sz="1400" b="1" dirty="0" smtClean="0">
                <a:solidFill>
                  <a:srgbClr val="FF0000"/>
                </a:solidFill>
                <a:sym typeface="Wingdings" panose="05000000000000000000" pitchFamily="2" charset="2"/>
              </a:rPr>
              <a:t>important input </a:t>
            </a:r>
            <a:r>
              <a:rPr lang="en-US" sz="1400" dirty="0" smtClean="0">
                <a:solidFill>
                  <a:schemeClr val="tx2"/>
                </a:solidFill>
                <a:sym typeface="Wingdings" panose="05000000000000000000" pitchFamily="2" charset="2"/>
              </a:rPr>
              <a:t>for HL-LHC</a:t>
            </a:r>
            <a:endParaRPr lang="en-US" sz="1400" dirty="0">
              <a:solidFill>
                <a:schemeClr val="tx2"/>
              </a:solidFill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7800" y="3962400"/>
            <a:ext cx="6248400" cy="2160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954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717" b="5012"/>
          <a:stretch/>
        </p:blipFill>
        <p:spPr>
          <a:xfrm>
            <a:off x="2453628" y="3871417"/>
            <a:ext cx="6309372" cy="2667001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90" r="10351" b="48220"/>
          <a:stretch/>
        </p:blipFill>
        <p:spPr>
          <a:xfrm>
            <a:off x="2953754" y="1931742"/>
            <a:ext cx="5628894" cy="2057401"/>
          </a:xfrm>
          <a:prstGeom prst="rect">
            <a:avLst/>
          </a:prstGeom>
        </p:spPr>
      </p:pic>
      <p:grpSp>
        <p:nvGrpSpPr>
          <p:cNvPr id="6" name="Gruppo 29"/>
          <p:cNvGrpSpPr/>
          <p:nvPr/>
        </p:nvGrpSpPr>
        <p:grpSpPr>
          <a:xfrm>
            <a:off x="0" y="68882"/>
            <a:ext cx="9144000" cy="921718"/>
            <a:chOff x="0" y="68882"/>
            <a:chExt cx="9144000" cy="921718"/>
          </a:xfrm>
        </p:grpSpPr>
        <p:cxnSp>
          <p:nvCxnSpPr>
            <p:cNvPr id="8" name="Straight Connector 7"/>
            <p:cNvCxnSpPr/>
            <p:nvPr/>
          </p:nvCxnSpPr>
          <p:spPr>
            <a:xfrm>
              <a:off x="1143000" y="457200"/>
              <a:ext cx="8001000" cy="0"/>
            </a:xfrm>
            <a:prstGeom prst="line">
              <a:avLst/>
            </a:prstGeom>
            <a:ln w="34925" cap="rnd">
              <a:solidFill>
                <a:srgbClr val="4A7DBA"/>
              </a:solidFill>
              <a:round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" name="Picture 2" descr="C:\Octavio\CERN\cern_logo_white.gif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219456" y="68882"/>
              <a:ext cx="952200" cy="921718"/>
            </a:xfrm>
            <a:prstGeom prst="rect">
              <a:avLst/>
            </a:prstGeom>
            <a:noFill/>
          </p:spPr>
        </p:pic>
        <p:cxnSp>
          <p:nvCxnSpPr>
            <p:cNvPr id="10" name="Straight Connector 6"/>
            <p:cNvCxnSpPr/>
            <p:nvPr/>
          </p:nvCxnSpPr>
          <p:spPr>
            <a:xfrm>
              <a:off x="0" y="457200"/>
              <a:ext cx="152400" cy="0"/>
            </a:xfrm>
            <a:prstGeom prst="line">
              <a:avLst/>
            </a:prstGeom>
            <a:ln w="34925" cap="rnd">
              <a:solidFill>
                <a:srgbClr val="4A7DBA"/>
              </a:solidFill>
              <a:round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7"/>
          <p:cNvSpPr txBox="1"/>
          <p:nvPr/>
        </p:nvSpPr>
        <p:spPr>
          <a:xfrm>
            <a:off x="1219200" y="0"/>
            <a:ext cx="762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 dirty="0" smtClean="0">
                <a:solidFill>
                  <a:schemeClr val="tx2"/>
                </a:solidFill>
                <a:latin typeface="Calibri" pitchFamily="34" charset="0"/>
              </a:rPr>
              <a:t>Tune footprint due to e-cloud in the Arc Dipoles</a:t>
            </a:r>
            <a:endParaRPr lang="en-US" sz="2400" b="1" dirty="0">
              <a:solidFill>
                <a:schemeClr val="tx2"/>
              </a:solidFill>
              <a:latin typeface="Calibri" pitchFamily="34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228600" y="1752600"/>
            <a:ext cx="1981200" cy="3276600"/>
            <a:chOff x="228600" y="1447800"/>
            <a:chExt cx="1981200" cy="327660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122" r="57881" b="6479"/>
            <a:stretch/>
          </p:blipFill>
          <p:spPr>
            <a:xfrm>
              <a:off x="228600" y="1447800"/>
              <a:ext cx="1981200" cy="3048000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279" t="7122" r="22243" b="11418"/>
            <a:stretch/>
          </p:blipFill>
          <p:spPr>
            <a:xfrm>
              <a:off x="1905000" y="1447800"/>
              <a:ext cx="304800" cy="2873752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507" t="93521" r="53015" b="-1"/>
            <a:stretch/>
          </p:blipFill>
          <p:spPr>
            <a:xfrm>
              <a:off x="1295400" y="4495800"/>
              <a:ext cx="304800" cy="228600"/>
            </a:xfrm>
            <a:prstGeom prst="rect">
              <a:avLst/>
            </a:prstGeom>
          </p:spPr>
        </p:pic>
      </p:grpSp>
      <p:sp>
        <p:nvSpPr>
          <p:cNvPr id="4" name="Right Arrow 3"/>
          <p:cNvSpPr/>
          <p:nvPr/>
        </p:nvSpPr>
        <p:spPr>
          <a:xfrm>
            <a:off x="2307519" y="2733296"/>
            <a:ext cx="533400" cy="4432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1295400" y="599791"/>
            <a:ext cx="77724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Clr>
                <a:schemeClr val="tx2"/>
              </a:buClr>
            </a:pPr>
            <a:r>
              <a:rPr lang="en-US" sz="1400" b="1" u="sng" dirty="0" smtClean="0">
                <a:solidFill>
                  <a:srgbClr val="FF0000"/>
                </a:solidFill>
                <a:cs typeface="Arial" panose="020B0604020202020204" pitchFamily="34" charset="0"/>
              </a:rPr>
              <a:t>Horizontal plane</a:t>
            </a:r>
            <a:r>
              <a:rPr lang="en-US" sz="1400" b="1" dirty="0" smtClean="0">
                <a:solidFill>
                  <a:srgbClr val="FF0000"/>
                </a:solidFill>
                <a:cs typeface="Arial" panose="020B0604020202020204" pitchFamily="34" charset="0"/>
              </a:rPr>
              <a:t>: </a:t>
            </a:r>
            <a:r>
              <a:rPr lang="en-US" sz="1400" dirty="0" smtClean="0">
                <a:solidFill>
                  <a:schemeClr val="tx2"/>
                </a:solidFill>
                <a:cs typeface="Arial" panose="020B0604020202020204" pitchFamily="34" charset="0"/>
              </a:rPr>
              <a:t>tune spread smaller than in vertical</a:t>
            </a:r>
            <a:endParaRPr lang="en-US" sz="1400" dirty="0">
              <a:solidFill>
                <a:schemeClr val="tx2"/>
              </a:solidFill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715963" indent="-285750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400" b="1" dirty="0" smtClean="0">
                <a:solidFill>
                  <a:srgbClr val="FF0000"/>
                </a:solidFill>
                <a:cs typeface="Arial" panose="020B0604020202020204" pitchFamily="34" charset="0"/>
                <a:sym typeface="Wingdings" panose="05000000000000000000" pitchFamily="2" charset="2"/>
              </a:rPr>
              <a:t>Defocusing effect at bunch tail </a:t>
            </a:r>
            <a:r>
              <a:rPr lang="en-US" sz="1400" dirty="0" smtClean="0">
                <a:solidFill>
                  <a:schemeClr val="tx2"/>
                </a:solidFill>
                <a:cs typeface="Arial" panose="020B0604020202020204" pitchFamily="34" charset="0"/>
                <a:sym typeface="Wingdings" panose="05000000000000000000" pitchFamily="2" charset="2"/>
              </a:rPr>
              <a:t>due to large density on bunch side</a:t>
            </a:r>
          </a:p>
        </p:txBody>
      </p:sp>
      <p:sp>
        <p:nvSpPr>
          <p:cNvPr id="15" name="Rectangle 14"/>
          <p:cNvSpPr/>
          <p:nvPr/>
        </p:nvSpPr>
        <p:spPr>
          <a:xfrm>
            <a:off x="3657600" y="3749027"/>
            <a:ext cx="4191000" cy="1752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Rectangle 29"/>
          <p:cNvSpPr/>
          <p:nvPr/>
        </p:nvSpPr>
        <p:spPr>
          <a:xfrm>
            <a:off x="3458037" y="3771900"/>
            <a:ext cx="475245" cy="152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Freeform 16"/>
          <p:cNvSpPr/>
          <p:nvPr/>
        </p:nvSpPr>
        <p:spPr>
          <a:xfrm>
            <a:off x="4273784" y="1397879"/>
            <a:ext cx="1408208" cy="735721"/>
          </a:xfrm>
          <a:custGeom>
            <a:avLst/>
            <a:gdLst>
              <a:gd name="connsiteX0" fmla="*/ 0 w 3400926"/>
              <a:gd name="connsiteY0" fmla="*/ 749974 h 753142"/>
              <a:gd name="connsiteX1" fmla="*/ 288758 w 3400926"/>
              <a:gd name="connsiteY1" fmla="*/ 717889 h 753142"/>
              <a:gd name="connsiteX2" fmla="*/ 449179 w 3400926"/>
              <a:gd name="connsiteY2" fmla="*/ 659068 h 753142"/>
              <a:gd name="connsiteX3" fmla="*/ 663073 w 3400926"/>
              <a:gd name="connsiteY3" fmla="*/ 557468 h 753142"/>
              <a:gd name="connsiteX4" fmla="*/ 887663 w 3400926"/>
              <a:gd name="connsiteY4" fmla="*/ 375658 h 753142"/>
              <a:gd name="connsiteX5" fmla="*/ 1021347 w 3400926"/>
              <a:gd name="connsiteY5" fmla="*/ 241974 h 753142"/>
              <a:gd name="connsiteX6" fmla="*/ 1219200 w 3400926"/>
              <a:gd name="connsiteY6" fmla="*/ 86900 h 753142"/>
              <a:gd name="connsiteX7" fmla="*/ 1433094 w 3400926"/>
              <a:gd name="connsiteY7" fmla="*/ 1342 h 753142"/>
              <a:gd name="connsiteX8" fmla="*/ 1636294 w 3400926"/>
              <a:gd name="connsiteY8" fmla="*/ 44121 h 753142"/>
              <a:gd name="connsiteX9" fmla="*/ 1839494 w 3400926"/>
              <a:gd name="connsiteY9" fmla="*/ 167110 h 753142"/>
              <a:gd name="connsiteX10" fmla="*/ 1887621 w 3400926"/>
              <a:gd name="connsiteY10" fmla="*/ 193847 h 753142"/>
              <a:gd name="connsiteX11" fmla="*/ 2149642 w 3400926"/>
              <a:gd name="connsiteY11" fmla="*/ 450521 h 753142"/>
              <a:gd name="connsiteX12" fmla="*/ 2363537 w 3400926"/>
              <a:gd name="connsiteY12" fmla="*/ 616289 h 753142"/>
              <a:gd name="connsiteX13" fmla="*/ 2614863 w 3400926"/>
              <a:gd name="connsiteY13" fmla="*/ 707195 h 753142"/>
              <a:gd name="connsiteX14" fmla="*/ 2860842 w 3400926"/>
              <a:gd name="connsiteY14" fmla="*/ 749974 h 753142"/>
              <a:gd name="connsiteX15" fmla="*/ 3400926 w 3400926"/>
              <a:gd name="connsiteY15" fmla="*/ 749974 h 753142"/>
              <a:gd name="connsiteX16" fmla="*/ 3400926 w 3400926"/>
              <a:gd name="connsiteY16" fmla="*/ 749974 h 753142"/>
              <a:gd name="connsiteX0" fmla="*/ 0 w 3400926"/>
              <a:gd name="connsiteY0" fmla="*/ 749974 h 753142"/>
              <a:gd name="connsiteX1" fmla="*/ 288758 w 3400926"/>
              <a:gd name="connsiteY1" fmla="*/ 717889 h 753142"/>
              <a:gd name="connsiteX2" fmla="*/ 449179 w 3400926"/>
              <a:gd name="connsiteY2" fmla="*/ 659068 h 753142"/>
              <a:gd name="connsiteX3" fmla="*/ 663073 w 3400926"/>
              <a:gd name="connsiteY3" fmla="*/ 557468 h 753142"/>
              <a:gd name="connsiteX4" fmla="*/ 887663 w 3400926"/>
              <a:gd name="connsiteY4" fmla="*/ 375658 h 753142"/>
              <a:gd name="connsiteX5" fmla="*/ 1021347 w 3400926"/>
              <a:gd name="connsiteY5" fmla="*/ 241974 h 753142"/>
              <a:gd name="connsiteX6" fmla="*/ 1219200 w 3400926"/>
              <a:gd name="connsiteY6" fmla="*/ 86900 h 753142"/>
              <a:gd name="connsiteX7" fmla="*/ 1433094 w 3400926"/>
              <a:gd name="connsiteY7" fmla="*/ 1342 h 753142"/>
              <a:gd name="connsiteX8" fmla="*/ 1636294 w 3400926"/>
              <a:gd name="connsiteY8" fmla="*/ 44121 h 753142"/>
              <a:gd name="connsiteX9" fmla="*/ 1839494 w 3400926"/>
              <a:gd name="connsiteY9" fmla="*/ 167110 h 753142"/>
              <a:gd name="connsiteX10" fmla="*/ 1973945 w 3400926"/>
              <a:gd name="connsiteY10" fmla="*/ 286566 h 753142"/>
              <a:gd name="connsiteX11" fmla="*/ 2149642 w 3400926"/>
              <a:gd name="connsiteY11" fmla="*/ 450521 h 753142"/>
              <a:gd name="connsiteX12" fmla="*/ 2363537 w 3400926"/>
              <a:gd name="connsiteY12" fmla="*/ 616289 h 753142"/>
              <a:gd name="connsiteX13" fmla="*/ 2614863 w 3400926"/>
              <a:gd name="connsiteY13" fmla="*/ 707195 h 753142"/>
              <a:gd name="connsiteX14" fmla="*/ 2860842 w 3400926"/>
              <a:gd name="connsiteY14" fmla="*/ 749974 h 753142"/>
              <a:gd name="connsiteX15" fmla="*/ 3400926 w 3400926"/>
              <a:gd name="connsiteY15" fmla="*/ 749974 h 753142"/>
              <a:gd name="connsiteX16" fmla="*/ 3400926 w 3400926"/>
              <a:gd name="connsiteY16" fmla="*/ 749974 h 753142"/>
              <a:gd name="connsiteX0" fmla="*/ 0 w 3400926"/>
              <a:gd name="connsiteY0" fmla="*/ 749974 h 753142"/>
              <a:gd name="connsiteX1" fmla="*/ 288758 w 3400926"/>
              <a:gd name="connsiteY1" fmla="*/ 717889 h 753142"/>
              <a:gd name="connsiteX2" fmla="*/ 449179 w 3400926"/>
              <a:gd name="connsiteY2" fmla="*/ 659068 h 753142"/>
              <a:gd name="connsiteX3" fmla="*/ 663073 w 3400926"/>
              <a:gd name="connsiteY3" fmla="*/ 557468 h 753142"/>
              <a:gd name="connsiteX4" fmla="*/ 887663 w 3400926"/>
              <a:gd name="connsiteY4" fmla="*/ 375658 h 753142"/>
              <a:gd name="connsiteX5" fmla="*/ 1021347 w 3400926"/>
              <a:gd name="connsiteY5" fmla="*/ 241974 h 753142"/>
              <a:gd name="connsiteX6" fmla="*/ 1219200 w 3400926"/>
              <a:gd name="connsiteY6" fmla="*/ 86900 h 753142"/>
              <a:gd name="connsiteX7" fmla="*/ 1433094 w 3400926"/>
              <a:gd name="connsiteY7" fmla="*/ 1342 h 753142"/>
              <a:gd name="connsiteX8" fmla="*/ 1636294 w 3400926"/>
              <a:gd name="connsiteY8" fmla="*/ 44121 h 753142"/>
              <a:gd name="connsiteX9" fmla="*/ 1839494 w 3400926"/>
              <a:gd name="connsiteY9" fmla="*/ 167110 h 753142"/>
              <a:gd name="connsiteX10" fmla="*/ 1973945 w 3400926"/>
              <a:gd name="connsiteY10" fmla="*/ 286566 h 753142"/>
              <a:gd name="connsiteX11" fmla="*/ 2149642 w 3400926"/>
              <a:gd name="connsiteY11" fmla="*/ 450521 h 753142"/>
              <a:gd name="connsiteX12" fmla="*/ 2363537 w 3400926"/>
              <a:gd name="connsiteY12" fmla="*/ 616289 h 753142"/>
              <a:gd name="connsiteX13" fmla="*/ 2614863 w 3400926"/>
              <a:gd name="connsiteY13" fmla="*/ 707195 h 753142"/>
              <a:gd name="connsiteX14" fmla="*/ 2860842 w 3400926"/>
              <a:gd name="connsiteY14" fmla="*/ 749974 h 753142"/>
              <a:gd name="connsiteX15" fmla="*/ 3400926 w 3400926"/>
              <a:gd name="connsiteY15" fmla="*/ 749974 h 753142"/>
              <a:gd name="connsiteX0" fmla="*/ 0 w 2860842"/>
              <a:gd name="connsiteY0" fmla="*/ 749974 h 749974"/>
              <a:gd name="connsiteX1" fmla="*/ 288758 w 2860842"/>
              <a:gd name="connsiteY1" fmla="*/ 717889 h 749974"/>
              <a:gd name="connsiteX2" fmla="*/ 449179 w 2860842"/>
              <a:gd name="connsiteY2" fmla="*/ 659068 h 749974"/>
              <a:gd name="connsiteX3" fmla="*/ 663073 w 2860842"/>
              <a:gd name="connsiteY3" fmla="*/ 557468 h 749974"/>
              <a:gd name="connsiteX4" fmla="*/ 887663 w 2860842"/>
              <a:gd name="connsiteY4" fmla="*/ 375658 h 749974"/>
              <a:gd name="connsiteX5" fmla="*/ 1021347 w 2860842"/>
              <a:gd name="connsiteY5" fmla="*/ 241974 h 749974"/>
              <a:gd name="connsiteX6" fmla="*/ 1219200 w 2860842"/>
              <a:gd name="connsiteY6" fmla="*/ 86900 h 749974"/>
              <a:gd name="connsiteX7" fmla="*/ 1433094 w 2860842"/>
              <a:gd name="connsiteY7" fmla="*/ 1342 h 749974"/>
              <a:gd name="connsiteX8" fmla="*/ 1636294 w 2860842"/>
              <a:gd name="connsiteY8" fmla="*/ 44121 h 749974"/>
              <a:gd name="connsiteX9" fmla="*/ 1839494 w 2860842"/>
              <a:gd name="connsiteY9" fmla="*/ 167110 h 749974"/>
              <a:gd name="connsiteX10" fmla="*/ 1973945 w 2860842"/>
              <a:gd name="connsiteY10" fmla="*/ 286566 h 749974"/>
              <a:gd name="connsiteX11" fmla="*/ 2149642 w 2860842"/>
              <a:gd name="connsiteY11" fmla="*/ 450521 h 749974"/>
              <a:gd name="connsiteX12" fmla="*/ 2363537 w 2860842"/>
              <a:gd name="connsiteY12" fmla="*/ 616289 h 749974"/>
              <a:gd name="connsiteX13" fmla="*/ 2614863 w 2860842"/>
              <a:gd name="connsiteY13" fmla="*/ 707195 h 749974"/>
              <a:gd name="connsiteX14" fmla="*/ 2860842 w 2860842"/>
              <a:gd name="connsiteY14" fmla="*/ 749974 h 749974"/>
              <a:gd name="connsiteX0" fmla="*/ 0 w 2614863"/>
              <a:gd name="connsiteY0" fmla="*/ 749974 h 749974"/>
              <a:gd name="connsiteX1" fmla="*/ 288758 w 2614863"/>
              <a:gd name="connsiteY1" fmla="*/ 717889 h 749974"/>
              <a:gd name="connsiteX2" fmla="*/ 449179 w 2614863"/>
              <a:gd name="connsiteY2" fmla="*/ 659068 h 749974"/>
              <a:gd name="connsiteX3" fmla="*/ 663073 w 2614863"/>
              <a:gd name="connsiteY3" fmla="*/ 557468 h 749974"/>
              <a:gd name="connsiteX4" fmla="*/ 887663 w 2614863"/>
              <a:gd name="connsiteY4" fmla="*/ 375658 h 749974"/>
              <a:gd name="connsiteX5" fmla="*/ 1021347 w 2614863"/>
              <a:gd name="connsiteY5" fmla="*/ 241974 h 749974"/>
              <a:gd name="connsiteX6" fmla="*/ 1219200 w 2614863"/>
              <a:gd name="connsiteY6" fmla="*/ 86900 h 749974"/>
              <a:gd name="connsiteX7" fmla="*/ 1433094 w 2614863"/>
              <a:gd name="connsiteY7" fmla="*/ 1342 h 749974"/>
              <a:gd name="connsiteX8" fmla="*/ 1636294 w 2614863"/>
              <a:gd name="connsiteY8" fmla="*/ 44121 h 749974"/>
              <a:gd name="connsiteX9" fmla="*/ 1839494 w 2614863"/>
              <a:gd name="connsiteY9" fmla="*/ 167110 h 749974"/>
              <a:gd name="connsiteX10" fmla="*/ 1973945 w 2614863"/>
              <a:gd name="connsiteY10" fmla="*/ 286566 h 749974"/>
              <a:gd name="connsiteX11" fmla="*/ 2149642 w 2614863"/>
              <a:gd name="connsiteY11" fmla="*/ 450521 h 749974"/>
              <a:gd name="connsiteX12" fmla="*/ 2363537 w 2614863"/>
              <a:gd name="connsiteY12" fmla="*/ 616289 h 749974"/>
              <a:gd name="connsiteX13" fmla="*/ 2614863 w 2614863"/>
              <a:gd name="connsiteY13" fmla="*/ 707195 h 749974"/>
              <a:gd name="connsiteX0" fmla="*/ 0 w 2363537"/>
              <a:gd name="connsiteY0" fmla="*/ 749974 h 749974"/>
              <a:gd name="connsiteX1" fmla="*/ 288758 w 2363537"/>
              <a:gd name="connsiteY1" fmla="*/ 717889 h 749974"/>
              <a:gd name="connsiteX2" fmla="*/ 449179 w 2363537"/>
              <a:gd name="connsiteY2" fmla="*/ 659068 h 749974"/>
              <a:gd name="connsiteX3" fmla="*/ 663073 w 2363537"/>
              <a:gd name="connsiteY3" fmla="*/ 557468 h 749974"/>
              <a:gd name="connsiteX4" fmla="*/ 887663 w 2363537"/>
              <a:gd name="connsiteY4" fmla="*/ 375658 h 749974"/>
              <a:gd name="connsiteX5" fmla="*/ 1021347 w 2363537"/>
              <a:gd name="connsiteY5" fmla="*/ 241974 h 749974"/>
              <a:gd name="connsiteX6" fmla="*/ 1219200 w 2363537"/>
              <a:gd name="connsiteY6" fmla="*/ 86900 h 749974"/>
              <a:gd name="connsiteX7" fmla="*/ 1433094 w 2363537"/>
              <a:gd name="connsiteY7" fmla="*/ 1342 h 749974"/>
              <a:gd name="connsiteX8" fmla="*/ 1636294 w 2363537"/>
              <a:gd name="connsiteY8" fmla="*/ 44121 h 749974"/>
              <a:gd name="connsiteX9" fmla="*/ 1839494 w 2363537"/>
              <a:gd name="connsiteY9" fmla="*/ 167110 h 749974"/>
              <a:gd name="connsiteX10" fmla="*/ 1973945 w 2363537"/>
              <a:gd name="connsiteY10" fmla="*/ 286566 h 749974"/>
              <a:gd name="connsiteX11" fmla="*/ 2149642 w 2363537"/>
              <a:gd name="connsiteY11" fmla="*/ 450521 h 749974"/>
              <a:gd name="connsiteX12" fmla="*/ 2363537 w 2363537"/>
              <a:gd name="connsiteY12" fmla="*/ 616289 h 749974"/>
              <a:gd name="connsiteX0" fmla="*/ 0 w 2149642"/>
              <a:gd name="connsiteY0" fmla="*/ 749974 h 749974"/>
              <a:gd name="connsiteX1" fmla="*/ 288758 w 2149642"/>
              <a:gd name="connsiteY1" fmla="*/ 717889 h 749974"/>
              <a:gd name="connsiteX2" fmla="*/ 449179 w 2149642"/>
              <a:gd name="connsiteY2" fmla="*/ 659068 h 749974"/>
              <a:gd name="connsiteX3" fmla="*/ 663073 w 2149642"/>
              <a:gd name="connsiteY3" fmla="*/ 557468 h 749974"/>
              <a:gd name="connsiteX4" fmla="*/ 887663 w 2149642"/>
              <a:gd name="connsiteY4" fmla="*/ 375658 h 749974"/>
              <a:gd name="connsiteX5" fmla="*/ 1021347 w 2149642"/>
              <a:gd name="connsiteY5" fmla="*/ 241974 h 749974"/>
              <a:gd name="connsiteX6" fmla="*/ 1219200 w 2149642"/>
              <a:gd name="connsiteY6" fmla="*/ 86900 h 749974"/>
              <a:gd name="connsiteX7" fmla="*/ 1433094 w 2149642"/>
              <a:gd name="connsiteY7" fmla="*/ 1342 h 749974"/>
              <a:gd name="connsiteX8" fmla="*/ 1636294 w 2149642"/>
              <a:gd name="connsiteY8" fmla="*/ 44121 h 749974"/>
              <a:gd name="connsiteX9" fmla="*/ 1839494 w 2149642"/>
              <a:gd name="connsiteY9" fmla="*/ 167110 h 749974"/>
              <a:gd name="connsiteX10" fmla="*/ 1973945 w 2149642"/>
              <a:gd name="connsiteY10" fmla="*/ 286566 h 749974"/>
              <a:gd name="connsiteX11" fmla="*/ 2149642 w 2149642"/>
              <a:gd name="connsiteY11" fmla="*/ 450521 h 749974"/>
              <a:gd name="connsiteX0" fmla="*/ 0 w 1973945"/>
              <a:gd name="connsiteY0" fmla="*/ 749974 h 749974"/>
              <a:gd name="connsiteX1" fmla="*/ 288758 w 1973945"/>
              <a:gd name="connsiteY1" fmla="*/ 717889 h 749974"/>
              <a:gd name="connsiteX2" fmla="*/ 449179 w 1973945"/>
              <a:gd name="connsiteY2" fmla="*/ 659068 h 749974"/>
              <a:gd name="connsiteX3" fmla="*/ 663073 w 1973945"/>
              <a:gd name="connsiteY3" fmla="*/ 557468 h 749974"/>
              <a:gd name="connsiteX4" fmla="*/ 887663 w 1973945"/>
              <a:gd name="connsiteY4" fmla="*/ 375658 h 749974"/>
              <a:gd name="connsiteX5" fmla="*/ 1021347 w 1973945"/>
              <a:gd name="connsiteY5" fmla="*/ 241974 h 749974"/>
              <a:gd name="connsiteX6" fmla="*/ 1219200 w 1973945"/>
              <a:gd name="connsiteY6" fmla="*/ 86900 h 749974"/>
              <a:gd name="connsiteX7" fmla="*/ 1433094 w 1973945"/>
              <a:gd name="connsiteY7" fmla="*/ 1342 h 749974"/>
              <a:gd name="connsiteX8" fmla="*/ 1636294 w 1973945"/>
              <a:gd name="connsiteY8" fmla="*/ 44121 h 749974"/>
              <a:gd name="connsiteX9" fmla="*/ 1839494 w 1973945"/>
              <a:gd name="connsiteY9" fmla="*/ 167110 h 749974"/>
              <a:gd name="connsiteX10" fmla="*/ 1973945 w 1973945"/>
              <a:gd name="connsiteY10" fmla="*/ 286566 h 749974"/>
              <a:gd name="connsiteX0" fmla="*/ 0 w 1839494"/>
              <a:gd name="connsiteY0" fmla="*/ 749974 h 749974"/>
              <a:gd name="connsiteX1" fmla="*/ 288758 w 1839494"/>
              <a:gd name="connsiteY1" fmla="*/ 717889 h 749974"/>
              <a:gd name="connsiteX2" fmla="*/ 449179 w 1839494"/>
              <a:gd name="connsiteY2" fmla="*/ 659068 h 749974"/>
              <a:gd name="connsiteX3" fmla="*/ 663073 w 1839494"/>
              <a:gd name="connsiteY3" fmla="*/ 557468 h 749974"/>
              <a:gd name="connsiteX4" fmla="*/ 887663 w 1839494"/>
              <a:gd name="connsiteY4" fmla="*/ 375658 h 749974"/>
              <a:gd name="connsiteX5" fmla="*/ 1021347 w 1839494"/>
              <a:gd name="connsiteY5" fmla="*/ 241974 h 749974"/>
              <a:gd name="connsiteX6" fmla="*/ 1219200 w 1839494"/>
              <a:gd name="connsiteY6" fmla="*/ 86900 h 749974"/>
              <a:gd name="connsiteX7" fmla="*/ 1433094 w 1839494"/>
              <a:gd name="connsiteY7" fmla="*/ 1342 h 749974"/>
              <a:gd name="connsiteX8" fmla="*/ 1636294 w 1839494"/>
              <a:gd name="connsiteY8" fmla="*/ 44121 h 749974"/>
              <a:gd name="connsiteX9" fmla="*/ 1839494 w 1839494"/>
              <a:gd name="connsiteY9" fmla="*/ 167110 h 749974"/>
              <a:gd name="connsiteX0" fmla="*/ 0 w 1636294"/>
              <a:gd name="connsiteY0" fmla="*/ 749974 h 749974"/>
              <a:gd name="connsiteX1" fmla="*/ 288758 w 1636294"/>
              <a:gd name="connsiteY1" fmla="*/ 717889 h 749974"/>
              <a:gd name="connsiteX2" fmla="*/ 449179 w 1636294"/>
              <a:gd name="connsiteY2" fmla="*/ 659068 h 749974"/>
              <a:gd name="connsiteX3" fmla="*/ 663073 w 1636294"/>
              <a:gd name="connsiteY3" fmla="*/ 557468 h 749974"/>
              <a:gd name="connsiteX4" fmla="*/ 887663 w 1636294"/>
              <a:gd name="connsiteY4" fmla="*/ 375658 h 749974"/>
              <a:gd name="connsiteX5" fmla="*/ 1021347 w 1636294"/>
              <a:gd name="connsiteY5" fmla="*/ 241974 h 749974"/>
              <a:gd name="connsiteX6" fmla="*/ 1219200 w 1636294"/>
              <a:gd name="connsiteY6" fmla="*/ 86900 h 749974"/>
              <a:gd name="connsiteX7" fmla="*/ 1433094 w 1636294"/>
              <a:gd name="connsiteY7" fmla="*/ 1342 h 749974"/>
              <a:gd name="connsiteX8" fmla="*/ 1636294 w 1636294"/>
              <a:gd name="connsiteY8" fmla="*/ 44121 h 749974"/>
              <a:gd name="connsiteX0" fmla="*/ 0 w 1433094"/>
              <a:gd name="connsiteY0" fmla="*/ 748632 h 748632"/>
              <a:gd name="connsiteX1" fmla="*/ 288758 w 1433094"/>
              <a:gd name="connsiteY1" fmla="*/ 716547 h 748632"/>
              <a:gd name="connsiteX2" fmla="*/ 449179 w 1433094"/>
              <a:gd name="connsiteY2" fmla="*/ 657726 h 748632"/>
              <a:gd name="connsiteX3" fmla="*/ 663073 w 1433094"/>
              <a:gd name="connsiteY3" fmla="*/ 556126 h 748632"/>
              <a:gd name="connsiteX4" fmla="*/ 887663 w 1433094"/>
              <a:gd name="connsiteY4" fmla="*/ 374316 h 748632"/>
              <a:gd name="connsiteX5" fmla="*/ 1021347 w 1433094"/>
              <a:gd name="connsiteY5" fmla="*/ 240632 h 748632"/>
              <a:gd name="connsiteX6" fmla="*/ 1219200 w 1433094"/>
              <a:gd name="connsiteY6" fmla="*/ 85558 h 748632"/>
              <a:gd name="connsiteX7" fmla="*/ 1433094 w 1433094"/>
              <a:gd name="connsiteY7" fmla="*/ 0 h 748632"/>
              <a:gd name="connsiteX0" fmla="*/ 0 w 1433094"/>
              <a:gd name="connsiteY0" fmla="*/ 748723 h 748723"/>
              <a:gd name="connsiteX1" fmla="*/ 288758 w 1433094"/>
              <a:gd name="connsiteY1" fmla="*/ 716638 h 748723"/>
              <a:gd name="connsiteX2" fmla="*/ 449179 w 1433094"/>
              <a:gd name="connsiteY2" fmla="*/ 657817 h 748723"/>
              <a:gd name="connsiteX3" fmla="*/ 663073 w 1433094"/>
              <a:gd name="connsiteY3" fmla="*/ 556217 h 748723"/>
              <a:gd name="connsiteX4" fmla="*/ 887663 w 1433094"/>
              <a:gd name="connsiteY4" fmla="*/ 374407 h 748723"/>
              <a:gd name="connsiteX5" fmla="*/ 1021347 w 1433094"/>
              <a:gd name="connsiteY5" fmla="*/ 240723 h 748723"/>
              <a:gd name="connsiteX6" fmla="*/ 1219200 w 1433094"/>
              <a:gd name="connsiteY6" fmla="*/ 85649 h 748723"/>
              <a:gd name="connsiteX7" fmla="*/ 1433094 w 1433094"/>
              <a:gd name="connsiteY7" fmla="*/ 91 h 748723"/>
              <a:gd name="connsiteX0" fmla="*/ 0 w 1433094"/>
              <a:gd name="connsiteY0" fmla="*/ 748723 h 748723"/>
              <a:gd name="connsiteX1" fmla="*/ 288758 w 1433094"/>
              <a:gd name="connsiteY1" fmla="*/ 716638 h 748723"/>
              <a:gd name="connsiteX2" fmla="*/ 461968 w 1433094"/>
              <a:gd name="connsiteY2" fmla="*/ 664212 h 748723"/>
              <a:gd name="connsiteX3" fmla="*/ 663073 w 1433094"/>
              <a:gd name="connsiteY3" fmla="*/ 556217 h 748723"/>
              <a:gd name="connsiteX4" fmla="*/ 887663 w 1433094"/>
              <a:gd name="connsiteY4" fmla="*/ 374407 h 748723"/>
              <a:gd name="connsiteX5" fmla="*/ 1021347 w 1433094"/>
              <a:gd name="connsiteY5" fmla="*/ 240723 h 748723"/>
              <a:gd name="connsiteX6" fmla="*/ 1219200 w 1433094"/>
              <a:gd name="connsiteY6" fmla="*/ 85649 h 748723"/>
              <a:gd name="connsiteX7" fmla="*/ 1433094 w 1433094"/>
              <a:gd name="connsiteY7" fmla="*/ 91 h 748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33094" h="748723">
                <a:moveTo>
                  <a:pt x="0" y="748723"/>
                </a:moveTo>
                <a:cubicBezTo>
                  <a:pt x="106947" y="740256"/>
                  <a:pt x="211763" y="730723"/>
                  <a:pt x="288758" y="716638"/>
                </a:cubicBezTo>
                <a:cubicBezTo>
                  <a:pt x="365753" y="702553"/>
                  <a:pt x="399582" y="690949"/>
                  <a:pt x="461968" y="664212"/>
                </a:cubicBezTo>
                <a:cubicBezTo>
                  <a:pt x="524354" y="637475"/>
                  <a:pt x="592124" y="604518"/>
                  <a:pt x="663073" y="556217"/>
                </a:cubicBezTo>
                <a:cubicBezTo>
                  <a:pt x="734022" y="507916"/>
                  <a:pt x="827951" y="426989"/>
                  <a:pt x="887663" y="374407"/>
                </a:cubicBezTo>
                <a:cubicBezTo>
                  <a:pt x="947375" y="321825"/>
                  <a:pt x="966091" y="288849"/>
                  <a:pt x="1021347" y="240723"/>
                </a:cubicBezTo>
                <a:cubicBezTo>
                  <a:pt x="1076603" y="192597"/>
                  <a:pt x="1150576" y="125754"/>
                  <a:pt x="1219200" y="85649"/>
                </a:cubicBezTo>
                <a:cubicBezTo>
                  <a:pt x="1287825" y="45544"/>
                  <a:pt x="1357184" y="-2371"/>
                  <a:pt x="1433094" y="91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0000"/>
              </a:solidFill>
            </a:endParaRPr>
          </a:p>
        </p:txBody>
      </p:sp>
      <p:sp>
        <p:nvSpPr>
          <p:cNvPr id="18" name="Freeform 17"/>
          <p:cNvSpPr/>
          <p:nvPr/>
        </p:nvSpPr>
        <p:spPr>
          <a:xfrm flipH="1">
            <a:off x="5681992" y="1397877"/>
            <a:ext cx="1408208" cy="735721"/>
          </a:xfrm>
          <a:custGeom>
            <a:avLst/>
            <a:gdLst>
              <a:gd name="connsiteX0" fmla="*/ 0 w 3400926"/>
              <a:gd name="connsiteY0" fmla="*/ 749974 h 753142"/>
              <a:gd name="connsiteX1" fmla="*/ 288758 w 3400926"/>
              <a:gd name="connsiteY1" fmla="*/ 717889 h 753142"/>
              <a:gd name="connsiteX2" fmla="*/ 449179 w 3400926"/>
              <a:gd name="connsiteY2" fmla="*/ 659068 h 753142"/>
              <a:gd name="connsiteX3" fmla="*/ 663073 w 3400926"/>
              <a:gd name="connsiteY3" fmla="*/ 557468 h 753142"/>
              <a:gd name="connsiteX4" fmla="*/ 887663 w 3400926"/>
              <a:gd name="connsiteY4" fmla="*/ 375658 h 753142"/>
              <a:gd name="connsiteX5" fmla="*/ 1021347 w 3400926"/>
              <a:gd name="connsiteY5" fmla="*/ 241974 h 753142"/>
              <a:gd name="connsiteX6" fmla="*/ 1219200 w 3400926"/>
              <a:gd name="connsiteY6" fmla="*/ 86900 h 753142"/>
              <a:gd name="connsiteX7" fmla="*/ 1433094 w 3400926"/>
              <a:gd name="connsiteY7" fmla="*/ 1342 h 753142"/>
              <a:gd name="connsiteX8" fmla="*/ 1636294 w 3400926"/>
              <a:gd name="connsiteY8" fmla="*/ 44121 h 753142"/>
              <a:gd name="connsiteX9" fmla="*/ 1839494 w 3400926"/>
              <a:gd name="connsiteY9" fmla="*/ 167110 h 753142"/>
              <a:gd name="connsiteX10" fmla="*/ 1887621 w 3400926"/>
              <a:gd name="connsiteY10" fmla="*/ 193847 h 753142"/>
              <a:gd name="connsiteX11" fmla="*/ 2149642 w 3400926"/>
              <a:gd name="connsiteY11" fmla="*/ 450521 h 753142"/>
              <a:gd name="connsiteX12" fmla="*/ 2363537 w 3400926"/>
              <a:gd name="connsiteY12" fmla="*/ 616289 h 753142"/>
              <a:gd name="connsiteX13" fmla="*/ 2614863 w 3400926"/>
              <a:gd name="connsiteY13" fmla="*/ 707195 h 753142"/>
              <a:gd name="connsiteX14" fmla="*/ 2860842 w 3400926"/>
              <a:gd name="connsiteY14" fmla="*/ 749974 h 753142"/>
              <a:gd name="connsiteX15" fmla="*/ 3400926 w 3400926"/>
              <a:gd name="connsiteY15" fmla="*/ 749974 h 753142"/>
              <a:gd name="connsiteX16" fmla="*/ 3400926 w 3400926"/>
              <a:gd name="connsiteY16" fmla="*/ 749974 h 753142"/>
              <a:gd name="connsiteX0" fmla="*/ 0 w 3400926"/>
              <a:gd name="connsiteY0" fmla="*/ 749974 h 753142"/>
              <a:gd name="connsiteX1" fmla="*/ 288758 w 3400926"/>
              <a:gd name="connsiteY1" fmla="*/ 717889 h 753142"/>
              <a:gd name="connsiteX2" fmla="*/ 449179 w 3400926"/>
              <a:gd name="connsiteY2" fmla="*/ 659068 h 753142"/>
              <a:gd name="connsiteX3" fmla="*/ 663073 w 3400926"/>
              <a:gd name="connsiteY3" fmla="*/ 557468 h 753142"/>
              <a:gd name="connsiteX4" fmla="*/ 887663 w 3400926"/>
              <a:gd name="connsiteY4" fmla="*/ 375658 h 753142"/>
              <a:gd name="connsiteX5" fmla="*/ 1021347 w 3400926"/>
              <a:gd name="connsiteY5" fmla="*/ 241974 h 753142"/>
              <a:gd name="connsiteX6" fmla="*/ 1219200 w 3400926"/>
              <a:gd name="connsiteY6" fmla="*/ 86900 h 753142"/>
              <a:gd name="connsiteX7" fmla="*/ 1433094 w 3400926"/>
              <a:gd name="connsiteY7" fmla="*/ 1342 h 753142"/>
              <a:gd name="connsiteX8" fmla="*/ 1636294 w 3400926"/>
              <a:gd name="connsiteY8" fmla="*/ 44121 h 753142"/>
              <a:gd name="connsiteX9" fmla="*/ 1839494 w 3400926"/>
              <a:gd name="connsiteY9" fmla="*/ 167110 h 753142"/>
              <a:gd name="connsiteX10" fmla="*/ 1973945 w 3400926"/>
              <a:gd name="connsiteY10" fmla="*/ 286566 h 753142"/>
              <a:gd name="connsiteX11" fmla="*/ 2149642 w 3400926"/>
              <a:gd name="connsiteY11" fmla="*/ 450521 h 753142"/>
              <a:gd name="connsiteX12" fmla="*/ 2363537 w 3400926"/>
              <a:gd name="connsiteY12" fmla="*/ 616289 h 753142"/>
              <a:gd name="connsiteX13" fmla="*/ 2614863 w 3400926"/>
              <a:gd name="connsiteY13" fmla="*/ 707195 h 753142"/>
              <a:gd name="connsiteX14" fmla="*/ 2860842 w 3400926"/>
              <a:gd name="connsiteY14" fmla="*/ 749974 h 753142"/>
              <a:gd name="connsiteX15" fmla="*/ 3400926 w 3400926"/>
              <a:gd name="connsiteY15" fmla="*/ 749974 h 753142"/>
              <a:gd name="connsiteX16" fmla="*/ 3400926 w 3400926"/>
              <a:gd name="connsiteY16" fmla="*/ 749974 h 753142"/>
              <a:gd name="connsiteX0" fmla="*/ 0 w 3400926"/>
              <a:gd name="connsiteY0" fmla="*/ 749974 h 753142"/>
              <a:gd name="connsiteX1" fmla="*/ 288758 w 3400926"/>
              <a:gd name="connsiteY1" fmla="*/ 717889 h 753142"/>
              <a:gd name="connsiteX2" fmla="*/ 449179 w 3400926"/>
              <a:gd name="connsiteY2" fmla="*/ 659068 h 753142"/>
              <a:gd name="connsiteX3" fmla="*/ 663073 w 3400926"/>
              <a:gd name="connsiteY3" fmla="*/ 557468 h 753142"/>
              <a:gd name="connsiteX4" fmla="*/ 887663 w 3400926"/>
              <a:gd name="connsiteY4" fmla="*/ 375658 h 753142"/>
              <a:gd name="connsiteX5" fmla="*/ 1021347 w 3400926"/>
              <a:gd name="connsiteY5" fmla="*/ 241974 h 753142"/>
              <a:gd name="connsiteX6" fmla="*/ 1219200 w 3400926"/>
              <a:gd name="connsiteY6" fmla="*/ 86900 h 753142"/>
              <a:gd name="connsiteX7" fmla="*/ 1433094 w 3400926"/>
              <a:gd name="connsiteY7" fmla="*/ 1342 h 753142"/>
              <a:gd name="connsiteX8" fmla="*/ 1636294 w 3400926"/>
              <a:gd name="connsiteY8" fmla="*/ 44121 h 753142"/>
              <a:gd name="connsiteX9" fmla="*/ 1839494 w 3400926"/>
              <a:gd name="connsiteY9" fmla="*/ 167110 h 753142"/>
              <a:gd name="connsiteX10" fmla="*/ 1973945 w 3400926"/>
              <a:gd name="connsiteY10" fmla="*/ 286566 h 753142"/>
              <a:gd name="connsiteX11" fmla="*/ 2149642 w 3400926"/>
              <a:gd name="connsiteY11" fmla="*/ 450521 h 753142"/>
              <a:gd name="connsiteX12" fmla="*/ 2363537 w 3400926"/>
              <a:gd name="connsiteY12" fmla="*/ 616289 h 753142"/>
              <a:gd name="connsiteX13" fmla="*/ 2614863 w 3400926"/>
              <a:gd name="connsiteY13" fmla="*/ 707195 h 753142"/>
              <a:gd name="connsiteX14" fmla="*/ 2860842 w 3400926"/>
              <a:gd name="connsiteY14" fmla="*/ 749974 h 753142"/>
              <a:gd name="connsiteX15" fmla="*/ 3400926 w 3400926"/>
              <a:gd name="connsiteY15" fmla="*/ 749974 h 753142"/>
              <a:gd name="connsiteX0" fmla="*/ 0 w 2860842"/>
              <a:gd name="connsiteY0" fmla="*/ 749974 h 749974"/>
              <a:gd name="connsiteX1" fmla="*/ 288758 w 2860842"/>
              <a:gd name="connsiteY1" fmla="*/ 717889 h 749974"/>
              <a:gd name="connsiteX2" fmla="*/ 449179 w 2860842"/>
              <a:gd name="connsiteY2" fmla="*/ 659068 h 749974"/>
              <a:gd name="connsiteX3" fmla="*/ 663073 w 2860842"/>
              <a:gd name="connsiteY3" fmla="*/ 557468 h 749974"/>
              <a:gd name="connsiteX4" fmla="*/ 887663 w 2860842"/>
              <a:gd name="connsiteY4" fmla="*/ 375658 h 749974"/>
              <a:gd name="connsiteX5" fmla="*/ 1021347 w 2860842"/>
              <a:gd name="connsiteY5" fmla="*/ 241974 h 749974"/>
              <a:gd name="connsiteX6" fmla="*/ 1219200 w 2860842"/>
              <a:gd name="connsiteY6" fmla="*/ 86900 h 749974"/>
              <a:gd name="connsiteX7" fmla="*/ 1433094 w 2860842"/>
              <a:gd name="connsiteY7" fmla="*/ 1342 h 749974"/>
              <a:gd name="connsiteX8" fmla="*/ 1636294 w 2860842"/>
              <a:gd name="connsiteY8" fmla="*/ 44121 h 749974"/>
              <a:gd name="connsiteX9" fmla="*/ 1839494 w 2860842"/>
              <a:gd name="connsiteY9" fmla="*/ 167110 h 749974"/>
              <a:gd name="connsiteX10" fmla="*/ 1973945 w 2860842"/>
              <a:gd name="connsiteY10" fmla="*/ 286566 h 749974"/>
              <a:gd name="connsiteX11" fmla="*/ 2149642 w 2860842"/>
              <a:gd name="connsiteY11" fmla="*/ 450521 h 749974"/>
              <a:gd name="connsiteX12" fmla="*/ 2363537 w 2860842"/>
              <a:gd name="connsiteY12" fmla="*/ 616289 h 749974"/>
              <a:gd name="connsiteX13" fmla="*/ 2614863 w 2860842"/>
              <a:gd name="connsiteY13" fmla="*/ 707195 h 749974"/>
              <a:gd name="connsiteX14" fmla="*/ 2860842 w 2860842"/>
              <a:gd name="connsiteY14" fmla="*/ 749974 h 749974"/>
              <a:gd name="connsiteX0" fmla="*/ 0 w 2614863"/>
              <a:gd name="connsiteY0" fmla="*/ 749974 h 749974"/>
              <a:gd name="connsiteX1" fmla="*/ 288758 w 2614863"/>
              <a:gd name="connsiteY1" fmla="*/ 717889 h 749974"/>
              <a:gd name="connsiteX2" fmla="*/ 449179 w 2614863"/>
              <a:gd name="connsiteY2" fmla="*/ 659068 h 749974"/>
              <a:gd name="connsiteX3" fmla="*/ 663073 w 2614863"/>
              <a:gd name="connsiteY3" fmla="*/ 557468 h 749974"/>
              <a:gd name="connsiteX4" fmla="*/ 887663 w 2614863"/>
              <a:gd name="connsiteY4" fmla="*/ 375658 h 749974"/>
              <a:gd name="connsiteX5" fmla="*/ 1021347 w 2614863"/>
              <a:gd name="connsiteY5" fmla="*/ 241974 h 749974"/>
              <a:gd name="connsiteX6" fmla="*/ 1219200 w 2614863"/>
              <a:gd name="connsiteY6" fmla="*/ 86900 h 749974"/>
              <a:gd name="connsiteX7" fmla="*/ 1433094 w 2614863"/>
              <a:gd name="connsiteY7" fmla="*/ 1342 h 749974"/>
              <a:gd name="connsiteX8" fmla="*/ 1636294 w 2614863"/>
              <a:gd name="connsiteY8" fmla="*/ 44121 h 749974"/>
              <a:gd name="connsiteX9" fmla="*/ 1839494 w 2614863"/>
              <a:gd name="connsiteY9" fmla="*/ 167110 h 749974"/>
              <a:gd name="connsiteX10" fmla="*/ 1973945 w 2614863"/>
              <a:gd name="connsiteY10" fmla="*/ 286566 h 749974"/>
              <a:gd name="connsiteX11" fmla="*/ 2149642 w 2614863"/>
              <a:gd name="connsiteY11" fmla="*/ 450521 h 749974"/>
              <a:gd name="connsiteX12" fmla="*/ 2363537 w 2614863"/>
              <a:gd name="connsiteY12" fmla="*/ 616289 h 749974"/>
              <a:gd name="connsiteX13" fmla="*/ 2614863 w 2614863"/>
              <a:gd name="connsiteY13" fmla="*/ 707195 h 749974"/>
              <a:gd name="connsiteX0" fmla="*/ 0 w 2363537"/>
              <a:gd name="connsiteY0" fmla="*/ 749974 h 749974"/>
              <a:gd name="connsiteX1" fmla="*/ 288758 w 2363537"/>
              <a:gd name="connsiteY1" fmla="*/ 717889 h 749974"/>
              <a:gd name="connsiteX2" fmla="*/ 449179 w 2363537"/>
              <a:gd name="connsiteY2" fmla="*/ 659068 h 749974"/>
              <a:gd name="connsiteX3" fmla="*/ 663073 w 2363537"/>
              <a:gd name="connsiteY3" fmla="*/ 557468 h 749974"/>
              <a:gd name="connsiteX4" fmla="*/ 887663 w 2363537"/>
              <a:gd name="connsiteY4" fmla="*/ 375658 h 749974"/>
              <a:gd name="connsiteX5" fmla="*/ 1021347 w 2363537"/>
              <a:gd name="connsiteY5" fmla="*/ 241974 h 749974"/>
              <a:gd name="connsiteX6" fmla="*/ 1219200 w 2363537"/>
              <a:gd name="connsiteY6" fmla="*/ 86900 h 749974"/>
              <a:gd name="connsiteX7" fmla="*/ 1433094 w 2363537"/>
              <a:gd name="connsiteY7" fmla="*/ 1342 h 749974"/>
              <a:gd name="connsiteX8" fmla="*/ 1636294 w 2363537"/>
              <a:gd name="connsiteY8" fmla="*/ 44121 h 749974"/>
              <a:gd name="connsiteX9" fmla="*/ 1839494 w 2363537"/>
              <a:gd name="connsiteY9" fmla="*/ 167110 h 749974"/>
              <a:gd name="connsiteX10" fmla="*/ 1973945 w 2363537"/>
              <a:gd name="connsiteY10" fmla="*/ 286566 h 749974"/>
              <a:gd name="connsiteX11" fmla="*/ 2149642 w 2363537"/>
              <a:gd name="connsiteY11" fmla="*/ 450521 h 749974"/>
              <a:gd name="connsiteX12" fmla="*/ 2363537 w 2363537"/>
              <a:gd name="connsiteY12" fmla="*/ 616289 h 749974"/>
              <a:gd name="connsiteX0" fmla="*/ 0 w 2149642"/>
              <a:gd name="connsiteY0" fmla="*/ 749974 h 749974"/>
              <a:gd name="connsiteX1" fmla="*/ 288758 w 2149642"/>
              <a:gd name="connsiteY1" fmla="*/ 717889 h 749974"/>
              <a:gd name="connsiteX2" fmla="*/ 449179 w 2149642"/>
              <a:gd name="connsiteY2" fmla="*/ 659068 h 749974"/>
              <a:gd name="connsiteX3" fmla="*/ 663073 w 2149642"/>
              <a:gd name="connsiteY3" fmla="*/ 557468 h 749974"/>
              <a:gd name="connsiteX4" fmla="*/ 887663 w 2149642"/>
              <a:gd name="connsiteY4" fmla="*/ 375658 h 749974"/>
              <a:gd name="connsiteX5" fmla="*/ 1021347 w 2149642"/>
              <a:gd name="connsiteY5" fmla="*/ 241974 h 749974"/>
              <a:gd name="connsiteX6" fmla="*/ 1219200 w 2149642"/>
              <a:gd name="connsiteY6" fmla="*/ 86900 h 749974"/>
              <a:gd name="connsiteX7" fmla="*/ 1433094 w 2149642"/>
              <a:gd name="connsiteY7" fmla="*/ 1342 h 749974"/>
              <a:gd name="connsiteX8" fmla="*/ 1636294 w 2149642"/>
              <a:gd name="connsiteY8" fmla="*/ 44121 h 749974"/>
              <a:gd name="connsiteX9" fmla="*/ 1839494 w 2149642"/>
              <a:gd name="connsiteY9" fmla="*/ 167110 h 749974"/>
              <a:gd name="connsiteX10" fmla="*/ 1973945 w 2149642"/>
              <a:gd name="connsiteY10" fmla="*/ 286566 h 749974"/>
              <a:gd name="connsiteX11" fmla="*/ 2149642 w 2149642"/>
              <a:gd name="connsiteY11" fmla="*/ 450521 h 749974"/>
              <a:gd name="connsiteX0" fmla="*/ 0 w 1973945"/>
              <a:gd name="connsiteY0" fmla="*/ 749974 h 749974"/>
              <a:gd name="connsiteX1" fmla="*/ 288758 w 1973945"/>
              <a:gd name="connsiteY1" fmla="*/ 717889 h 749974"/>
              <a:gd name="connsiteX2" fmla="*/ 449179 w 1973945"/>
              <a:gd name="connsiteY2" fmla="*/ 659068 h 749974"/>
              <a:gd name="connsiteX3" fmla="*/ 663073 w 1973945"/>
              <a:gd name="connsiteY3" fmla="*/ 557468 h 749974"/>
              <a:gd name="connsiteX4" fmla="*/ 887663 w 1973945"/>
              <a:gd name="connsiteY4" fmla="*/ 375658 h 749974"/>
              <a:gd name="connsiteX5" fmla="*/ 1021347 w 1973945"/>
              <a:gd name="connsiteY5" fmla="*/ 241974 h 749974"/>
              <a:gd name="connsiteX6" fmla="*/ 1219200 w 1973945"/>
              <a:gd name="connsiteY6" fmla="*/ 86900 h 749974"/>
              <a:gd name="connsiteX7" fmla="*/ 1433094 w 1973945"/>
              <a:gd name="connsiteY7" fmla="*/ 1342 h 749974"/>
              <a:gd name="connsiteX8" fmla="*/ 1636294 w 1973945"/>
              <a:gd name="connsiteY8" fmla="*/ 44121 h 749974"/>
              <a:gd name="connsiteX9" fmla="*/ 1839494 w 1973945"/>
              <a:gd name="connsiteY9" fmla="*/ 167110 h 749974"/>
              <a:gd name="connsiteX10" fmla="*/ 1973945 w 1973945"/>
              <a:gd name="connsiteY10" fmla="*/ 286566 h 749974"/>
              <a:gd name="connsiteX0" fmla="*/ 0 w 1839494"/>
              <a:gd name="connsiteY0" fmla="*/ 749974 h 749974"/>
              <a:gd name="connsiteX1" fmla="*/ 288758 w 1839494"/>
              <a:gd name="connsiteY1" fmla="*/ 717889 h 749974"/>
              <a:gd name="connsiteX2" fmla="*/ 449179 w 1839494"/>
              <a:gd name="connsiteY2" fmla="*/ 659068 h 749974"/>
              <a:gd name="connsiteX3" fmla="*/ 663073 w 1839494"/>
              <a:gd name="connsiteY3" fmla="*/ 557468 h 749974"/>
              <a:gd name="connsiteX4" fmla="*/ 887663 w 1839494"/>
              <a:gd name="connsiteY4" fmla="*/ 375658 h 749974"/>
              <a:gd name="connsiteX5" fmla="*/ 1021347 w 1839494"/>
              <a:gd name="connsiteY5" fmla="*/ 241974 h 749974"/>
              <a:gd name="connsiteX6" fmla="*/ 1219200 w 1839494"/>
              <a:gd name="connsiteY6" fmla="*/ 86900 h 749974"/>
              <a:gd name="connsiteX7" fmla="*/ 1433094 w 1839494"/>
              <a:gd name="connsiteY7" fmla="*/ 1342 h 749974"/>
              <a:gd name="connsiteX8" fmla="*/ 1636294 w 1839494"/>
              <a:gd name="connsiteY8" fmla="*/ 44121 h 749974"/>
              <a:gd name="connsiteX9" fmla="*/ 1839494 w 1839494"/>
              <a:gd name="connsiteY9" fmla="*/ 167110 h 749974"/>
              <a:gd name="connsiteX0" fmla="*/ 0 w 1636294"/>
              <a:gd name="connsiteY0" fmla="*/ 749974 h 749974"/>
              <a:gd name="connsiteX1" fmla="*/ 288758 w 1636294"/>
              <a:gd name="connsiteY1" fmla="*/ 717889 h 749974"/>
              <a:gd name="connsiteX2" fmla="*/ 449179 w 1636294"/>
              <a:gd name="connsiteY2" fmla="*/ 659068 h 749974"/>
              <a:gd name="connsiteX3" fmla="*/ 663073 w 1636294"/>
              <a:gd name="connsiteY3" fmla="*/ 557468 h 749974"/>
              <a:gd name="connsiteX4" fmla="*/ 887663 w 1636294"/>
              <a:gd name="connsiteY4" fmla="*/ 375658 h 749974"/>
              <a:gd name="connsiteX5" fmla="*/ 1021347 w 1636294"/>
              <a:gd name="connsiteY5" fmla="*/ 241974 h 749974"/>
              <a:gd name="connsiteX6" fmla="*/ 1219200 w 1636294"/>
              <a:gd name="connsiteY6" fmla="*/ 86900 h 749974"/>
              <a:gd name="connsiteX7" fmla="*/ 1433094 w 1636294"/>
              <a:gd name="connsiteY7" fmla="*/ 1342 h 749974"/>
              <a:gd name="connsiteX8" fmla="*/ 1636294 w 1636294"/>
              <a:gd name="connsiteY8" fmla="*/ 44121 h 749974"/>
              <a:gd name="connsiteX0" fmla="*/ 0 w 1433094"/>
              <a:gd name="connsiteY0" fmla="*/ 748632 h 748632"/>
              <a:gd name="connsiteX1" fmla="*/ 288758 w 1433094"/>
              <a:gd name="connsiteY1" fmla="*/ 716547 h 748632"/>
              <a:gd name="connsiteX2" fmla="*/ 449179 w 1433094"/>
              <a:gd name="connsiteY2" fmla="*/ 657726 h 748632"/>
              <a:gd name="connsiteX3" fmla="*/ 663073 w 1433094"/>
              <a:gd name="connsiteY3" fmla="*/ 556126 h 748632"/>
              <a:gd name="connsiteX4" fmla="*/ 887663 w 1433094"/>
              <a:gd name="connsiteY4" fmla="*/ 374316 h 748632"/>
              <a:gd name="connsiteX5" fmla="*/ 1021347 w 1433094"/>
              <a:gd name="connsiteY5" fmla="*/ 240632 h 748632"/>
              <a:gd name="connsiteX6" fmla="*/ 1219200 w 1433094"/>
              <a:gd name="connsiteY6" fmla="*/ 85558 h 748632"/>
              <a:gd name="connsiteX7" fmla="*/ 1433094 w 1433094"/>
              <a:gd name="connsiteY7" fmla="*/ 0 h 748632"/>
              <a:gd name="connsiteX0" fmla="*/ 0 w 1433094"/>
              <a:gd name="connsiteY0" fmla="*/ 748723 h 748723"/>
              <a:gd name="connsiteX1" fmla="*/ 288758 w 1433094"/>
              <a:gd name="connsiteY1" fmla="*/ 716638 h 748723"/>
              <a:gd name="connsiteX2" fmla="*/ 449179 w 1433094"/>
              <a:gd name="connsiteY2" fmla="*/ 657817 h 748723"/>
              <a:gd name="connsiteX3" fmla="*/ 663073 w 1433094"/>
              <a:gd name="connsiteY3" fmla="*/ 556217 h 748723"/>
              <a:gd name="connsiteX4" fmla="*/ 887663 w 1433094"/>
              <a:gd name="connsiteY4" fmla="*/ 374407 h 748723"/>
              <a:gd name="connsiteX5" fmla="*/ 1021347 w 1433094"/>
              <a:gd name="connsiteY5" fmla="*/ 240723 h 748723"/>
              <a:gd name="connsiteX6" fmla="*/ 1219200 w 1433094"/>
              <a:gd name="connsiteY6" fmla="*/ 85649 h 748723"/>
              <a:gd name="connsiteX7" fmla="*/ 1433094 w 1433094"/>
              <a:gd name="connsiteY7" fmla="*/ 91 h 748723"/>
              <a:gd name="connsiteX0" fmla="*/ 0 w 1433094"/>
              <a:gd name="connsiteY0" fmla="*/ 748723 h 748723"/>
              <a:gd name="connsiteX1" fmla="*/ 288758 w 1433094"/>
              <a:gd name="connsiteY1" fmla="*/ 716638 h 748723"/>
              <a:gd name="connsiteX2" fmla="*/ 461968 w 1433094"/>
              <a:gd name="connsiteY2" fmla="*/ 664212 h 748723"/>
              <a:gd name="connsiteX3" fmla="*/ 663073 w 1433094"/>
              <a:gd name="connsiteY3" fmla="*/ 556217 h 748723"/>
              <a:gd name="connsiteX4" fmla="*/ 887663 w 1433094"/>
              <a:gd name="connsiteY4" fmla="*/ 374407 h 748723"/>
              <a:gd name="connsiteX5" fmla="*/ 1021347 w 1433094"/>
              <a:gd name="connsiteY5" fmla="*/ 240723 h 748723"/>
              <a:gd name="connsiteX6" fmla="*/ 1219200 w 1433094"/>
              <a:gd name="connsiteY6" fmla="*/ 85649 h 748723"/>
              <a:gd name="connsiteX7" fmla="*/ 1433094 w 1433094"/>
              <a:gd name="connsiteY7" fmla="*/ 91 h 748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33094" h="748723">
                <a:moveTo>
                  <a:pt x="0" y="748723"/>
                </a:moveTo>
                <a:cubicBezTo>
                  <a:pt x="106947" y="740256"/>
                  <a:pt x="211763" y="730723"/>
                  <a:pt x="288758" y="716638"/>
                </a:cubicBezTo>
                <a:cubicBezTo>
                  <a:pt x="365753" y="702553"/>
                  <a:pt x="399582" y="690949"/>
                  <a:pt x="461968" y="664212"/>
                </a:cubicBezTo>
                <a:cubicBezTo>
                  <a:pt x="524354" y="637475"/>
                  <a:pt x="592124" y="604518"/>
                  <a:pt x="663073" y="556217"/>
                </a:cubicBezTo>
                <a:cubicBezTo>
                  <a:pt x="734022" y="507916"/>
                  <a:pt x="827951" y="426989"/>
                  <a:pt x="887663" y="374407"/>
                </a:cubicBezTo>
                <a:cubicBezTo>
                  <a:pt x="947375" y="321825"/>
                  <a:pt x="966091" y="288849"/>
                  <a:pt x="1021347" y="240723"/>
                </a:cubicBezTo>
                <a:cubicBezTo>
                  <a:pt x="1076603" y="192597"/>
                  <a:pt x="1150576" y="125754"/>
                  <a:pt x="1219200" y="85649"/>
                </a:cubicBezTo>
                <a:cubicBezTo>
                  <a:pt x="1287825" y="45544"/>
                  <a:pt x="1357184" y="-2371"/>
                  <a:pt x="1433094" y="91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7872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14"/>
          <a:stretch/>
        </p:blipFill>
        <p:spPr>
          <a:xfrm>
            <a:off x="4535415" y="1981200"/>
            <a:ext cx="4608585" cy="322783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92"/>
          <a:stretch/>
        </p:blipFill>
        <p:spPr>
          <a:xfrm>
            <a:off x="0" y="1966280"/>
            <a:ext cx="4754890" cy="3352487"/>
          </a:xfrm>
          <a:prstGeom prst="rect">
            <a:avLst/>
          </a:prstGeom>
        </p:spPr>
      </p:pic>
      <p:grpSp>
        <p:nvGrpSpPr>
          <p:cNvPr id="6" name="Gruppo 29"/>
          <p:cNvGrpSpPr/>
          <p:nvPr/>
        </p:nvGrpSpPr>
        <p:grpSpPr>
          <a:xfrm>
            <a:off x="0" y="68882"/>
            <a:ext cx="9144000" cy="921718"/>
            <a:chOff x="0" y="68882"/>
            <a:chExt cx="9144000" cy="921718"/>
          </a:xfrm>
        </p:grpSpPr>
        <p:cxnSp>
          <p:nvCxnSpPr>
            <p:cNvPr id="8" name="Straight Connector 7"/>
            <p:cNvCxnSpPr/>
            <p:nvPr/>
          </p:nvCxnSpPr>
          <p:spPr>
            <a:xfrm>
              <a:off x="1143000" y="457200"/>
              <a:ext cx="8001000" cy="0"/>
            </a:xfrm>
            <a:prstGeom prst="line">
              <a:avLst/>
            </a:prstGeom>
            <a:ln w="34925" cap="rnd">
              <a:solidFill>
                <a:srgbClr val="4A7DBA"/>
              </a:solidFill>
              <a:round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" name="Picture 2" descr="C:\Octavio\CERN\cern_logo_white.gif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19456" y="68882"/>
              <a:ext cx="952200" cy="921718"/>
            </a:xfrm>
            <a:prstGeom prst="rect">
              <a:avLst/>
            </a:prstGeom>
            <a:noFill/>
          </p:spPr>
        </p:pic>
        <p:cxnSp>
          <p:nvCxnSpPr>
            <p:cNvPr id="10" name="Straight Connector 6"/>
            <p:cNvCxnSpPr/>
            <p:nvPr/>
          </p:nvCxnSpPr>
          <p:spPr>
            <a:xfrm>
              <a:off x="0" y="457200"/>
              <a:ext cx="152400" cy="0"/>
            </a:xfrm>
            <a:prstGeom prst="line">
              <a:avLst/>
            </a:prstGeom>
            <a:ln w="34925" cap="rnd">
              <a:solidFill>
                <a:srgbClr val="4A7DBA"/>
              </a:solidFill>
              <a:round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7"/>
          <p:cNvSpPr txBox="1"/>
          <p:nvPr/>
        </p:nvSpPr>
        <p:spPr>
          <a:xfrm>
            <a:off x="1219200" y="0"/>
            <a:ext cx="762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 dirty="0" smtClean="0">
                <a:solidFill>
                  <a:schemeClr val="tx2"/>
                </a:solidFill>
                <a:latin typeface="Calibri" pitchFamily="34" charset="0"/>
              </a:rPr>
              <a:t>Tune footprint due to e-cloud in the Arc Quadrupoles</a:t>
            </a:r>
            <a:endParaRPr lang="en-US" sz="2400" b="1" dirty="0">
              <a:solidFill>
                <a:schemeClr val="tx2"/>
              </a:solidFill>
              <a:latin typeface="Calibri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295400" y="825466"/>
            <a:ext cx="7924800" cy="8245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500" dirty="0" smtClean="0">
                <a:solidFill>
                  <a:schemeClr val="tx2"/>
                </a:solidFill>
                <a:latin typeface="+mj-lt"/>
                <a:cs typeface="Arial" panose="020B0604020202020204" pitchFamily="34" charset="0"/>
              </a:rPr>
              <a:t>Even below the instability threshold </a:t>
            </a:r>
            <a:r>
              <a:rPr lang="en-US" sz="1500" b="1" dirty="0" smtClean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e-cloud is exerting forces on beam particles</a:t>
            </a:r>
          </a:p>
          <a:p>
            <a:pPr lvl="1">
              <a:lnSpc>
                <a:spcPct val="150000"/>
              </a:lnSpc>
              <a:spcAft>
                <a:spcPts val="600"/>
              </a:spcAft>
              <a:buClr>
                <a:schemeClr val="tx2"/>
              </a:buClr>
            </a:pPr>
            <a:r>
              <a:rPr lang="en-US" sz="1500" dirty="0" smtClean="0">
                <a:solidFill>
                  <a:schemeClr val="tx2"/>
                </a:solidFill>
                <a:latin typeface="+mj-lt"/>
                <a:cs typeface="Arial" panose="020B0604020202020204" pitchFamily="34" charset="0"/>
                <a:sym typeface="Wingdings" panose="05000000000000000000" pitchFamily="2" charset="2"/>
              </a:rPr>
              <a:t> </a:t>
            </a:r>
            <a:r>
              <a:rPr lang="en-US" sz="1500" b="1" dirty="0" smtClean="0">
                <a:solidFill>
                  <a:srgbClr val="FF0000"/>
                </a:solidFill>
                <a:latin typeface="+mj-lt"/>
                <a:cs typeface="Arial" panose="020B0604020202020204" pitchFamily="34" charset="0"/>
                <a:sym typeface="Wingdings" panose="05000000000000000000" pitchFamily="2" charset="2"/>
              </a:rPr>
              <a:t>Tune footprint</a:t>
            </a:r>
            <a:r>
              <a:rPr lang="en-US" sz="1500" b="1" dirty="0" smtClean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 </a:t>
            </a:r>
          </a:p>
        </p:txBody>
      </p:sp>
      <p:sp>
        <p:nvSpPr>
          <p:cNvPr id="4" name="Rectangle 3"/>
          <p:cNvSpPr/>
          <p:nvPr/>
        </p:nvSpPr>
        <p:spPr>
          <a:xfrm>
            <a:off x="593069" y="5484645"/>
            <a:ext cx="7793250" cy="4028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500" dirty="0" smtClean="0">
                <a:solidFill>
                  <a:schemeClr val="tx2"/>
                </a:solidFill>
                <a:cs typeface="Arial" panose="020B0604020202020204" pitchFamily="34" charset="0"/>
              </a:rPr>
              <a:t>Symmetry of the B field map translates into a </a:t>
            </a:r>
            <a:r>
              <a:rPr lang="en-US" sz="1500" b="1" dirty="0" smtClean="0">
                <a:solidFill>
                  <a:srgbClr val="FF0000"/>
                </a:solidFill>
                <a:cs typeface="Arial" panose="020B0604020202020204" pitchFamily="34" charset="0"/>
              </a:rPr>
              <a:t>symmetric footprint</a:t>
            </a:r>
            <a:endParaRPr lang="en-US" sz="1500" b="1" dirty="0">
              <a:solidFill>
                <a:srgbClr val="FF0000"/>
              </a:solidFill>
              <a:cs typeface="Arial" panose="020B0604020202020204" pitchFamily="34" charset="0"/>
            </a:endParaRPr>
          </a:p>
        </p:txBody>
      </p:sp>
      <p:sp>
        <p:nvSpPr>
          <p:cNvPr id="16" name="Multiply 15"/>
          <p:cNvSpPr/>
          <p:nvPr/>
        </p:nvSpPr>
        <p:spPr>
          <a:xfrm>
            <a:off x="3962400" y="2057400"/>
            <a:ext cx="225846" cy="225845"/>
          </a:xfrm>
          <a:prstGeom prst="mathMultiply">
            <a:avLst/>
          </a:prstGeom>
          <a:solidFill>
            <a:srgbClr val="C0504D"/>
          </a:solidFill>
          <a:ln>
            <a:solidFill>
              <a:srgbClr val="4D4D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0345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14"/>
          <a:stretch/>
        </p:blipFill>
        <p:spPr>
          <a:xfrm>
            <a:off x="4535415" y="1981200"/>
            <a:ext cx="4608585" cy="322783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92"/>
          <a:stretch/>
        </p:blipFill>
        <p:spPr>
          <a:xfrm>
            <a:off x="0" y="1966280"/>
            <a:ext cx="4754890" cy="3352487"/>
          </a:xfrm>
          <a:prstGeom prst="rect">
            <a:avLst/>
          </a:prstGeom>
        </p:spPr>
      </p:pic>
      <p:grpSp>
        <p:nvGrpSpPr>
          <p:cNvPr id="6" name="Gruppo 29"/>
          <p:cNvGrpSpPr/>
          <p:nvPr/>
        </p:nvGrpSpPr>
        <p:grpSpPr>
          <a:xfrm>
            <a:off x="0" y="68882"/>
            <a:ext cx="9144000" cy="921718"/>
            <a:chOff x="0" y="68882"/>
            <a:chExt cx="9144000" cy="921718"/>
          </a:xfrm>
        </p:grpSpPr>
        <p:cxnSp>
          <p:nvCxnSpPr>
            <p:cNvPr id="8" name="Straight Connector 7"/>
            <p:cNvCxnSpPr/>
            <p:nvPr/>
          </p:nvCxnSpPr>
          <p:spPr>
            <a:xfrm>
              <a:off x="1143000" y="457200"/>
              <a:ext cx="8001000" cy="0"/>
            </a:xfrm>
            <a:prstGeom prst="line">
              <a:avLst/>
            </a:prstGeom>
            <a:ln w="34925" cap="rnd">
              <a:solidFill>
                <a:srgbClr val="4A7DBA"/>
              </a:solidFill>
              <a:round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" name="Picture 2" descr="C:\Octavio\CERN\cern_logo_white.gif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19456" y="68882"/>
              <a:ext cx="952200" cy="921718"/>
            </a:xfrm>
            <a:prstGeom prst="rect">
              <a:avLst/>
            </a:prstGeom>
            <a:noFill/>
          </p:spPr>
        </p:pic>
        <p:cxnSp>
          <p:nvCxnSpPr>
            <p:cNvPr id="10" name="Straight Connector 6"/>
            <p:cNvCxnSpPr/>
            <p:nvPr/>
          </p:nvCxnSpPr>
          <p:spPr>
            <a:xfrm>
              <a:off x="0" y="457200"/>
              <a:ext cx="152400" cy="0"/>
            </a:xfrm>
            <a:prstGeom prst="line">
              <a:avLst/>
            </a:prstGeom>
            <a:ln w="34925" cap="rnd">
              <a:solidFill>
                <a:srgbClr val="4A7DBA"/>
              </a:solidFill>
              <a:round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7"/>
          <p:cNvSpPr txBox="1"/>
          <p:nvPr/>
        </p:nvSpPr>
        <p:spPr>
          <a:xfrm>
            <a:off x="1219200" y="0"/>
            <a:ext cx="762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 dirty="0" smtClean="0">
                <a:solidFill>
                  <a:schemeClr val="tx2"/>
                </a:solidFill>
                <a:latin typeface="Calibri" pitchFamily="34" charset="0"/>
              </a:rPr>
              <a:t>Tune footprint due to e-cloud in the Arc Quadrupoles</a:t>
            </a:r>
            <a:endParaRPr lang="en-US" sz="2400" b="1" dirty="0">
              <a:solidFill>
                <a:schemeClr val="tx2"/>
              </a:solidFill>
              <a:latin typeface="Calibri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295400" y="825466"/>
            <a:ext cx="7924800" cy="8245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500" dirty="0" smtClean="0">
                <a:solidFill>
                  <a:schemeClr val="tx2"/>
                </a:solidFill>
                <a:latin typeface="+mj-lt"/>
                <a:cs typeface="Arial" panose="020B0604020202020204" pitchFamily="34" charset="0"/>
              </a:rPr>
              <a:t>Even below the instability threshold </a:t>
            </a:r>
            <a:r>
              <a:rPr lang="en-US" sz="1500" b="1" dirty="0" smtClean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e-cloud is exerting forces on beam particles</a:t>
            </a:r>
          </a:p>
          <a:p>
            <a:pPr lvl="1">
              <a:lnSpc>
                <a:spcPct val="150000"/>
              </a:lnSpc>
              <a:spcAft>
                <a:spcPts val="600"/>
              </a:spcAft>
              <a:buClr>
                <a:schemeClr val="tx2"/>
              </a:buClr>
            </a:pPr>
            <a:r>
              <a:rPr lang="en-US" sz="1500" dirty="0" smtClean="0">
                <a:solidFill>
                  <a:schemeClr val="tx2"/>
                </a:solidFill>
                <a:latin typeface="+mj-lt"/>
                <a:cs typeface="Arial" panose="020B0604020202020204" pitchFamily="34" charset="0"/>
                <a:sym typeface="Wingdings" panose="05000000000000000000" pitchFamily="2" charset="2"/>
              </a:rPr>
              <a:t> </a:t>
            </a:r>
            <a:r>
              <a:rPr lang="en-US" sz="1500" b="1" dirty="0" smtClean="0">
                <a:solidFill>
                  <a:srgbClr val="FF0000"/>
                </a:solidFill>
                <a:latin typeface="+mj-lt"/>
                <a:cs typeface="Arial" panose="020B0604020202020204" pitchFamily="34" charset="0"/>
                <a:sym typeface="Wingdings" panose="05000000000000000000" pitchFamily="2" charset="2"/>
              </a:rPr>
              <a:t>Tune footprint</a:t>
            </a:r>
            <a:r>
              <a:rPr lang="en-US" sz="1500" b="1" dirty="0" smtClean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5" name="Multiply 14"/>
          <p:cNvSpPr/>
          <p:nvPr/>
        </p:nvSpPr>
        <p:spPr>
          <a:xfrm>
            <a:off x="1752600" y="3305106"/>
            <a:ext cx="225846" cy="225845"/>
          </a:xfrm>
          <a:prstGeom prst="mathMultiply">
            <a:avLst/>
          </a:prstGeom>
          <a:solidFill>
            <a:srgbClr val="C0504D"/>
          </a:solidFill>
          <a:ln>
            <a:solidFill>
              <a:srgbClr val="4D4D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/>
        </p:nvSpPr>
        <p:spPr>
          <a:xfrm>
            <a:off x="593069" y="5484645"/>
            <a:ext cx="7793250" cy="4028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500" dirty="0" smtClean="0">
                <a:solidFill>
                  <a:schemeClr val="tx2"/>
                </a:solidFill>
                <a:cs typeface="Arial" panose="020B0604020202020204" pitchFamily="34" charset="0"/>
              </a:rPr>
              <a:t>Symmetry of the B field map translates into a </a:t>
            </a:r>
            <a:r>
              <a:rPr lang="en-US" sz="1500" b="1" dirty="0" smtClean="0">
                <a:solidFill>
                  <a:srgbClr val="FF0000"/>
                </a:solidFill>
                <a:cs typeface="Arial" panose="020B0604020202020204" pitchFamily="34" charset="0"/>
              </a:rPr>
              <a:t>symmetric footprint</a:t>
            </a:r>
            <a:endParaRPr lang="en-US" sz="1500" b="1" dirty="0">
              <a:solidFill>
                <a:srgbClr val="FF000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3872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14"/>
          <a:stretch/>
        </p:blipFill>
        <p:spPr>
          <a:xfrm>
            <a:off x="4535414" y="1981200"/>
            <a:ext cx="4608585" cy="322783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92"/>
          <a:stretch/>
        </p:blipFill>
        <p:spPr>
          <a:xfrm>
            <a:off x="0" y="1966280"/>
            <a:ext cx="4754890" cy="3352487"/>
          </a:xfrm>
          <a:prstGeom prst="rect">
            <a:avLst/>
          </a:prstGeom>
        </p:spPr>
      </p:pic>
      <p:grpSp>
        <p:nvGrpSpPr>
          <p:cNvPr id="6" name="Gruppo 29"/>
          <p:cNvGrpSpPr/>
          <p:nvPr/>
        </p:nvGrpSpPr>
        <p:grpSpPr>
          <a:xfrm>
            <a:off x="0" y="68882"/>
            <a:ext cx="9144000" cy="921718"/>
            <a:chOff x="0" y="68882"/>
            <a:chExt cx="9144000" cy="921718"/>
          </a:xfrm>
        </p:grpSpPr>
        <p:cxnSp>
          <p:nvCxnSpPr>
            <p:cNvPr id="8" name="Straight Connector 7"/>
            <p:cNvCxnSpPr/>
            <p:nvPr/>
          </p:nvCxnSpPr>
          <p:spPr>
            <a:xfrm>
              <a:off x="1143000" y="457200"/>
              <a:ext cx="8001000" cy="0"/>
            </a:xfrm>
            <a:prstGeom prst="line">
              <a:avLst/>
            </a:prstGeom>
            <a:ln w="34925" cap="rnd">
              <a:solidFill>
                <a:srgbClr val="4A7DBA"/>
              </a:solidFill>
              <a:round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" name="Picture 2" descr="C:\Octavio\CERN\cern_logo_white.gif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19456" y="68882"/>
              <a:ext cx="952200" cy="921718"/>
            </a:xfrm>
            <a:prstGeom prst="rect">
              <a:avLst/>
            </a:prstGeom>
            <a:noFill/>
          </p:spPr>
        </p:pic>
        <p:cxnSp>
          <p:nvCxnSpPr>
            <p:cNvPr id="10" name="Straight Connector 6"/>
            <p:cNvCxnSpPr/>
            <p:nvPr/>
          </p:nvCxnSpPr>
          <p:spPr>
            <a:xfrm>
              <a:off x="0" y="457200"/>
              <a:ext cx="152400" cy="0"/>
            </a:xfrm>
            <a:prstGeom prst="line">
              <a:avLst/>
            </a:prstGeom>
            <a:ln w="34925" cap="rnd">
              <a:solidFill>
                <a:srgbClr val="4A7DBA"/>
              </a:solidFill>
              <a:round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7"/>
          <p:cNvSpPr txBox="1"/>
          <p:nvPr/>
        </p:nvSpPr>
        <p:spPr>
          <a:xfrm>
            <a:off x="1219200" y="0"/>
            <a:ext cx="762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 dirty="0" smtClean="0">
                <a:solidFill>
                  <a:schemeClr val="tx2"/>
                </a:solidFill>
                <a:latin typeface="Calibri" pitchFamily="34" charset="0"/>
              </a:rPr>
              <a:t>Tune footprint due to e-cloud in the Arc Quadrupoles</a:t>
            </a:r>
            <a:endParaRPr lang="en-US" sz="2400" b="1" dirty="0">
              <a:solidFill>
                <a:schemeClr val="tx2"/>
              </a:solidFill>
              <a:latin typeface="Calibri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295400" y="825466"/>
            <a:ext cx="7924800" cy="8245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500" dirty="0" smtClean="0">
                <a:solidFill>
                  <a:schemeClr val="tx2"/>
                </a:solidFill>
                <a:latin typeface="+mj-lt"/>
                <a:cs typeface="Arial" panose="020B0604020202020204" pitchFamily="34" charset="0"/>
              </a:rPr>
              <a:t>Even below the instability threshold </a:t>
            </a:r>
            <a:r>
              <a:rPr lang="en-US" sz="1500" b="1" dirty="0" smtClean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e-cloud is exerting forces on beam particles</a:t>
            </a:r>
          </a:p>
          <a:p>
            <a:pPr lvl="1">
              <a:lnSpc>
                <a:spcPct val="150000"/>
              </a:lnSpc>
              <a:spcAft>
                <a:spcPts val="600"/>
              </a:spcAft>
              <a:buClr>
                <a:schemeClr val="tx2"/>
              </a:buClr>
            </a:pPr>
            <a:r>
              <a:rPr lang="en-US" sz="1500" dirty="0" smtClean="0">
                <a:solidFill>
                  <a:schemeClr val="tx2"/>
                </a:solidFill>
                <a:latin typeface="+mj-lt"/>
                <a:cs typeface="Arial" panose="020B0604020202020204" pitchFamily="34" charset="0"/>
                <a:sym typeface="Wingdings" panose="05000000000000000000" pitchFamily="2" charset="2"/>
              </a:rPr>
              <a:t> </a:t>
            </a:r>
            <a:r>
              <a:rPr lang="en-US" sz="1500" b="1" dirty="0" smtClean="0">
                <a:solidFill>
                  <a:srgbClr val="FF0000"/>
                </a:solidFill>
                <a:latin typeface="+mj-lt"/>
                <a:cs typeface="Arial" panose="020B0604020202020204" pitchFamily="34" charset="0"/>
                <a:sym typeface="Wingdings" panose="05000000000000000000" pitchFamily="2" charset="2"/>
              </a:rPr>
              <a:t>Tune footprint</a:t>
            </a:r>
            <a:r>
              <a:rPr lang="en-US" sz="1500" b="1" dirty="0" smtClean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6" name="Multiply 15"/>
          <p:cNvSpPr/>
          <p:nvPr/>
        </p:nvSpPr>
        <p:spPr>
          <a:xfrm>
            <a:off x="1471864" y="4219073"/>
            <a:ext cx="225846" cy="225845"/>
          </a:xfrm>
          <a:prstGeom prst="mathMultiply">
            <a:avLst/>
          </a:prstGeom>
          <a:solidFill>
            <a:srgbClr val="C0504D"/>
          </a:solidFill>
          <a:ln>
            <a:solidFill>
              <a:srgbClr val="4D4D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/>
        </p:nvSpPr>
        <p:spPr>
          <a:xfrm>
            <a:off x="593069" y="5484645"/>
            <a:ext cx="7793250" cy="4028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500" dirty="0" smtClean="0">
                <a:solidFill>
                  <a:schemeClr val="tx2"/>
                </a:solidFill>
                <a:cs typeface="Arial" panose="020B0604020202020204" pitchFamily="34" charset="0"/>
              </a:rPr>
              <a:t>Symmetry of the B field map translates into a </a:t>
            </a:r>
            <a:r>
              <a:rPr lang="en-US" sz="1500" b="1" dirty="0" smtClean="0">
                <a:solidFill>
                  <a:srgbClr val="FF0000"/>
                </a:solidFill>
                <a:cs typeface="Arial" panose="020B0604020202020204" pitchFamily="34" charset="0"/>
              </a:rPr>
              <a:t>symmetric footprint</a:t>
            </a:r>
            <a:endParaRPr lang="en-US" sz="1500" b="1" dirty="0">
              <a:solidFill>
                <a:srgbClr val="FF000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4993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po 29"/>
          <p:cNvGrpSpPr/>
          <p:nvPr/>
        </p:nvGrpSpPr>
        <p:grpSpPr>
          <a:xfrm>
            <a:off x="0" y="68882"/>
            <a:ext cx="9144000" cy="921718"/>
            <a:chOff x="0" y="68882"/>
            <a:chExt cx="9144000" cy="921718"/>
          </a:xfrm>
        </p:grpSpPr>
        <p:cxnSp>
          <p:nvCxnSpPr>
            <p:cNvPr id="8" name="Straight Connector 7"/>
            <p:cNvCxnSpPr/>
            <p:nvPr/>
          </p:nvCxnSpPr>
          <p:spPr>
            <a:xfrm>
              <a:off x="1143000" y="457200"/>
              <a:ext cx="8001000" cy="0"/>
            </a:xfrm>
            <a:prstGeom prst="line">
              <a:avLst/>
            </a:prstGeom>
            <a:ln w="34925" cap="rnd">
              <a:solidFill>
                <a:srgbClr val="4A7DBA"/>
              </a:solidFill>
              <a:round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" name="Picture 2" descr="C:\Octavio\CERN\cern_logo_white.gif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19456" y="68882"/>
              <a:ext cx="952200" cy="921718"/>
            </a:xfrm>
            <a:prstGeom prst="rect">
              <a:avLst/>
            </a:prstGeom>
            <a:noFill/>
          </p:spPr>
        </p:pic>
        <p:cxnSp>
          <p:nvCxnSpPr>
            <p:cNvPr id="10" name="Straight Connector 6"/>
            <p:cNvCxnSpPr/>
            <p:nvPr/>
          </p:nvCxnSpPr>
          <p:spPr>
            <a:xfrm>
              <a:off x="0" y="457200"/>
              <a:ext cx="152400" cy="0"/>
            </a:xfrm>
            <a:prstGeom prst="line">
              <a:avLst/>
            </a:prstGeom>
            <a:ln w="34925" cap="rnd">
              <a:solidFill>
                <a:srgbClr val="4A7DBA"/>
              </a:solidFill>
              <a:round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7"/>
          <p:cNvSpPr txBox="1"/>
          <p:nvPr/>
        </p:nvSpPr>
        <p:spPr>
          <a:xfrm>
            <a:off x="1066800" y="0"/>
            <a:ext cx="7924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 dirty="0" smtClean="0">
                <a:solidFill>
                  <a:schemeClr val="tx2"/>
                </a:solidFill>
                <a:latin typeface="Calibri" pitchFamily="34" charset="0"/>
              </a:rPr>
              <a:t>Arc Quadrupoles: realistic e</a:t>
            </a:r>
            <a:r>
              <a:rPr lang="en-US" sz="2400" b="1" baseline="30000" dirty="0" smtClean="0">
                <a:solidFill>
                  <a:schemeClr val="tx2"/>
                </a:solidFill>
                <a:latin typeface="Calibri" pitchFamily="34" charset="0"/>
              </a:rPr>
              <a:t>-</a:t>
            </a:r>
            <a:r>
              <a:rPr lang="en-US" sz="2400" b="1" dirty="0" smtClean="0">
                <a:solidFill>
                  <a:schemeClr val="tx2"/>
                </a:solidFill>
                <a:latin typeface="Calibri" pitchFamily="34" charset="0"/>
              </a:rPr>
              <a:t> distribution</a:t>
            </a:r>
            <a:endParaRPr lang="en-US" sz="2400" b="1" dirty="0">
              <a:solidFill>
                <a:schemeClr val="tx2"/>
              </a:solidFill>
              <a:latin typeface="Calibri" pitchFamily="34" charset="0"/>
            </a:endParaRPr>
          </a:p>
        </p:txBody>
      </p:sp>
      <p:grpSp>
        <p:nvGrpSpPr>
          <p:cNvPr id="14" name="Group 13"/>
          <p:cNvGrpSpPr>
            <a:grpSpLocks noChangeAspect="1"/>
          </p:cNvGrpSpPr>
          <p:nvPr/>
        </p:nvGrpSpPr>
        <p:grpSpPr>
          <a:xfrm>
            <a:off x="391691" y="2743200"/>
            <a:ext cx="4408909" cy="3308014"/>
            <a:chOff x="1291995" y="31159205"/>
            <a:chExt cx="8817819" cy="6616025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1995" y="31161866"/>
              <a:ext cx="8817819" cy="6613364"/>
            </a:xfrm>
            <a:prstGeom prst="rect">
              <a:avLst/>
            </a:prstGeom>
          </p:spPr>
        </p:pic>
        <p:sp>
          <p:nvSpPr>
            <p:cNvPr id="19" name="Rectangle 18"/>
            <p:cNvSpPr/>
            <p:nvPr/>
          </p:nvSpPr>
          <p:spPr bwMode="auto">
            <a:xfrm>
              <a:off x="2828675" y="31159205"/>
              <a:ext cx="5830501" cy="411547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17671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grpSp>
        <p:nvGrpSpPr>
          <p:cNvPr id="21" name="Group 20"/>
          <p:cNvGrpSpPr>
            <a:grpSpLocks noChangeAspect="1"/>
          </p:cNvGrpSpPr>
          <p:nvPr/>
        </p:nvGrpSpPr>
        <p:grpSpPr>
          <a:xfrm>
            <a:off x="4800600" y="2726759"/>
            <a:ext cx="4425704" cy="3324455"/>
            <a:chOff x="21069957" y="31747892"/>
            <a:chExt cx="8851410" cy="6648909"/>
          </a:xfrm>
        </p:grpSpPr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069957" y="31758244"/>
              <a:ext cx="8851410" cy="6638557"/>
            </a:xfrm>
            <a:prstGeom prst="rect">
              <a:avLst/>
            </a:prstGeom>
          </p:spPr>
        </p:pic>
        <p:sp>
          <p:nvSpPr>
            <p:cNvPr id="23" name="Rectangle 22"/>
            <p:cNvSpPr/>
            <p:nvPr/>
          </p:nvSpPr>
          <p:spPr bwMode="auto">
            <a:xfrm>
              <a:off x="22559613" y="31747892"/>
              <a:ext cx="5830501" cy="411547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17671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24" name="Rettangolo 23"/>
          <p:cNvSpPr>
            <a:spLocks noChangeAspect="1"/>
          </p:cNvSpPr>
          <p:nvPr/>
        </p:nvSpPr>
        <p:spPr>
          <a:xfrm>
            <a:off x="251540" y="2514600"/>
            <a:ext cx="41825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1400" b="1" dirty="0" smtClean="0">
                <a:solidFill>
                  <a:srgbClr val="002060"/>
                </a:solidFill>
                <a:latin typeface="Calibri" pitchFamily="34" charset="0"/>
              </a:rPr>
              <a:t>Tune footprint</a:t>
            </a:r>
          </a:p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1400" b="1" dirty="0" smtClean="0">
                <a:solidFill>
                  <a:srgbClr val="002060"/>
                </a:solidFill>
                <a:latin typeface="Calibri" pitchFamily="34" charset="0"/>
              </a:rPr>
              <a:t>(uniform </a:t>
            </a:r>
            <a:r>
              <a:rPr lang="en-US" sz="1400" b="1" dirty="0">
                <a:solidFill>
                  <a:srgbClr val="002060"/>
                </a:solidFill>
                <a:latin typeface="Calibri" pitchFamily="34" charset="0"/>
              </a:rPr>
              <a:t>initial distribution)</a:t>
            </a:r>
            <a:endParaRPr lang="en-US" sz="14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5" name="Rettangolo 23"/>
          <p:cNvSpPr>
            <a:spLocks noChangeAspect="1"/>
          </p:cNvSpPr>
          <p:nvPr/>
        </p:nvSpPr>
        <p:spPr>
          <a:xfrm>
            <a:off x="5105400" y="2514600"/>
            <a:ext cx="32766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1400" b="1" dirty="0" smtClean="0">
                <a:solidFill>
                  <a:srgbClr val="002060"/>
                </a:solidFill>
                <a:latin typeface="Calibri" pitchFamily="34" charset="0"/>
              </a:rPr>
              <a:t>Tune footprint</a:t>
            </a:r>
          </a:p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solidFill>
                  <a:srgbClr val="002060"/>
                </a:solidFill>
                <a:latin typeface="Calibri" pitchFamily="34" charset="0"/>
              </a:rPr>
              <a:t>(initial distribution from </a:t>
            </a:r>
            <a:r>
              <a:rPr lang="en-US" sz="1400" b="1" dirty="0" smtClean="0">
                <a:solidFill>
                  <a:srgbClr val="002060"/>
                </a:solidFill>
                <a:latin typeface="Calibri" pitchFamily="34" charset="0"/>
              </a:rPr>
              <a:t>buildup </a:t>
            </a:r>
            <a:r>
              <a:rPr lang="en-US" sz="1400" b="1" dirty="0" err="1" smtClean="0">
                <a:solidFill>
                  <a:srgbClr val="002060"/>
                </a:solidFill>
                <a:latin typeface="Calibri" pitchFamily="34" charset="0"/>
              </a:rPr>
              <a:t>sim</a:t>
            </a:r>
            <a:r>
              <a:rPr lang="en-US" sz="1400" b="1" dirty="0" smtClean="0">
                <a:solidFill>
                  <a:srgbClr val="002060"/>
                </a:solidFill>
                <a:latin typeface="Calibri" pitchFamily="34" charset="0"/>
              </a:rPr>
              <a:t>.)</a:t>
            </a:r>
          </a:p>
        </p:txBody>
      </p:sp>
      <p:pic>
        <p:nvPicPr>
          <p:cNvPr id="26" name="Picture 25" descr="edistrib_quad.png"/>
          <p:cNvPicPr>
            <a:picLocks noChangeAspect="1"/>
          </p:cNvPicPr>
          <p:nvPr/>
        </p:nvPicPr>
        <p:blipFill rotWithShape="1"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68" t="4167" r="24161" b="3816"/>
          <a:stretch/>
        </p:blipFill>
        <p:spPr>
          <a:xfrm>
            <a:off x="6518152" y="2986413"/>
            <a:ext cx="1524000" cy="1473631"/>
          </a:xfrm>
          <a:prstGeom prst="rect">
            <a:avLst/>
          </a:prstGeom>
        </p:spPr>
      </p:pic>
      <p:sp>
        <p:nvSpPr>
          <p:cNvPr id="31" name="Rettangolo 23"/>
          <p:cNvSpPr>
            <a:spLocks noChangeAspect="1"/>
          </p:cNvSpPr>
          <p:nvPr/>
        </p:nvSpPr>
        <p:spPr>
          <a:xfrm>
            <a:off x="0" y="6093023"/>
            <a:ext cx="914399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1400" b="1" dirty="0" smtClean="0">
                <a:solidFill>
                  <a:srgbClr val="002060"/>
                </a:solidFill>
                <a:latin typeface="Calibri" pitchFamily="34" charset="0"/>
              </a:rPr>
              <a:t>Simulations for nominal bunch intensity</a:t>
            </a:r>
          </a:p>
        </p:txBody>
      </p:sp>
      <p:sp>
        <p:nvSpPr>
          <p:cNvPr id="32" name="Rectangle 31"/>
          <p:cNvSpPr/>
          <p:nvPr/>
        </p:nvSpPr>
        <p:spPr>
          <a:xfrm>
            <a:off x="1295400" y="679000"/>
            <a:ext cx="7620000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500" dirty="0" smtClean="0">
                <a:solidFill>
                  <a:schemeClr val="tx2"/>
                </a:solidFill>
                <a:latin typeface="+mj-lt"/>
                <a:cs typeface="Arial" panose="020B0604020202020204" pitchFamily="34" charset="0"/>
              </a:rPr>
              <a:t>First test performed with </a:t>
            </a:r>
            <a:r>
              <a:rPr lang="en-US" sz="1500" b="1" dirty="0" smtClean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self consistent distribution from buildup simulation</a:t>
            </a:r>
            <a:endParaRPr lang="en-US" sz="1500" b="1" dirty="0">
              <a:solidFill>
                <a:srgbClr val="FF0000"/>
              </a:solidFill>
              <a:latin typeface="+mj-lt"/>
              <a:cs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spcAft>
                <a:spcPts val="600"/>
              </a:spcAft>
              <a:buClr>
                <a:schemeClr val="tx2"/>
              </a:buClr>
              <a:buFont typeface="Courier New" panose="02070309020205020404" pitchFamily="49" charset="0"/>
              <a:buChar char="o"/>
            </a:pPr>
            <a:r>
              <a:rPr lang="en-US" sz="1500" b="1" dirty="0" smtClean="0">
                <a:solidFill>
                  <a:srgbClr val="FF0000"/>
                </a:solidFill>
                <a:latin typeface="+mj-lt"/>
                <a:cs typeface="Arial" panose="020B0604020202020204" pitchFamily="34" charset="0"/>
                <a:sym typeface="Wingdings" panose="05000000000000000000" pitchFamily="2" charset="2"/>
              </a:rPr>
              <a:t>Significant impact </a:t>
            </a:r>
            <a:r>
              <a:rPr lang="en-US" sz="1500" dirty="0" smtClean="0">
                <a:solidFill>
                  <a:schemeClr val="tx2"/>
                </a:solidFill>
                <a:latin typeface="+mj-lt"/>
                <a:cs typeface="Arial" panose="020B0604020202020204" pitchFamily="34" charset="0"/>
                <a:sym typeface="Wingdings" panose="05000000000000000000" pitchFamily="2" charset="2"/>
              </a:rPr>
              <a:t>on the footprint!</a:t>
            </a:r>
            <a:endParaRPr lang="en-US" sz="1500" dirty="0">
              <a:solidFill>
                <a:schemeClr val="tx2"/>
              </a:solidFill>
              <a:latin typeface="+mj-lt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66076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po 29"/>
          <p:cNvGrpSpPr/>
          <p:nvPr/>
        </p:nvGrpSpPr>
        <p:grpSpPr>
          <a:xfrm>
            <a:off x="0" y="68882"/>
            <a:ext cx="9144000" cy="921718"/>
            <a:chOff x="0" y="68882"/>
            <a:chExt cx="9144000" cy="921718"/>
          </a:xfrm>
        </p:grpSpPr>
        <p:cxnSp>
          <p:nvCxnSpPr>
            <p:cNvPr id="8" name="Straight Connector 7"/>
            <p:cNvCxnSpPr/>
            <p:nvPr/>
          </p:nvCxnSpPr>
          <p:spPr>
            <a:xfrm>
              <a:off x="1143000" y="457200"/>
              <a:ext cx="8001000" cy="0"/>
            </a:xfrm>
            <a:prstGeom prst="line">
              <a:avLst/>
            </a:prstGeom>
            <a:ln w="34925" cap="rnd">
              <a:solidFill>
                <a:srgbClr val="4A7DBA"/>
              </a:solidFill>
              <a:round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" name="Picture 2" descr="C:\Octavio\CERN\cern_logo_white.gif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19456" y="68882"/>
              <a:ext cx="952200" cy="921718"/>
            </a:xfrm>
            <a:prstGeom prst="rect">
              <a:avLst/>
            </a:prstGeom>
            <a:noFill/>
          </p:spPr>
        </p:pic>
        <p:cxnSp>
          <p:nvCxnSpPr>
            <p:cNvPr id="10" name="Straight Connector 6"/>
            <p:cNvCxnSpPr/>
            <p:nvPr/>
          </p:nvCxnSpPr>
          <p:spPr>
            <a:xfrm>
              <a:off x="0" y="457200"/>
              <a:ext cx="152400" cy="0"/>
            </a:xfrm>
            <a:prstGeom prst="line">
              <a:avLst/>
            </a:prstGeom>
            <a:ln w="34925" cap="rnd">
              <a:solidFill>
                <a:srgbClr val="4A7DBA"/>
              </a:solidFill>
              <a:round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7"/>
          <p:cNvSpPr txBox="1"/>
          <p:nvPr/>
        </p:nvSpPr>
        <p:spPr>
          <a:xfrm>
            <a:off x="1066800" y="0"/>
            <a:ext cx="7924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 dirty="0" smtClean="0">
                <a:solidFill>
                  <a:schemeClr val="tx2"/>
                </a:solidFill>
                <a:latin typeface="Calibri" pitchFamily="34" charset="0"/>
              </a:rPr>
              <a:t>Arc Quadrupoles: realistic e</a:t>
            </a:r>
            <a:r>
              <a:rPr lang="en-US" sz="2400" b="1" baseline="30000" dirty="0" smtClean="0">
                <a:solidFill>
                  <a:schemeClr val="tx2"/>
                </a:solidFill>
                <a:latin typeface="Calibri" pitchFamily="34" charset="0"/>
              </a:rPr>
              <a:t>-</a:t>
            </a:r>
            <a:r>
              <a:rPr lang="en-US" sz="2400" b="1" dirty="0" smtClean="0">
                <a:solidFill>
                  <a:schemeClr val="tx2"/>
                </a:solidFill>
                <a:latin typeface="Calibri" pitchFamily="34" charset="0"/>
              </a:rPr>
              <a:t> distribution</a:t>
            </a:r>
            <a:endParaRPr lang="en-US" sz="2400" b="1" dirty="0">
              <a:solidFill>
                <a:schemeClr val="tx2"/>
              </a:solidFill>
              <a:latin typeface="Calibri" pitchFamily="34" charset="0"/>
            </a:endParaRPr>
          </a:p>
        </p:txBody>
      </p:sp>
      <p:grpSp>
        <p:nvGrpSpPr>
          <p:cNvPr id="17" name="Group 16"/>
          <p:cNvGrpSpPr>
            <a:grpSpLocks noChangeAspect="1"/>
          </p:cNvGrpSpPr>
          <p:nvPr/>
        </p:nvGrpSpPr>
        <p:grpSpPr>
          <a:xfrm>
            <a:off x="1276083" y="2228930"/>
            <a:ext cx="6591834" cy="2320097"/>
            <a:chOff x="651601" y="26805300"/>
            <a:chExt cx="13550207" cy="4769203"/>
          </a:xfrm>
        </p:grpSpPr>
        <p:pic>
          <p:nvPicPr>
            <p:cNvPr id="20" name="Picture 19" descr="yz_ArcQuad_31kicks_1.2e11_sey1.2_unif.png"/>
            <p:cNvPicPr>
              <a:picLocks noChangeAspect="1"/>
            </p:cNvPicPr>
            <p:nvPr/>
          </p:nvPicPr>
          <p:blipFill rotWithShape="1"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90" t="36460" b="35953"/>
            <a:stretch/>
          </p:blipFill>
          <p:spPr>
            <a:xfrm>
              <a:off x="1458277" y="26949701"/>
              <a:ext cx="12743531" cy="3783840"/>
            </a:xfrm>
            <a:prstGeom prst="rect">
              <a:avLst/>
            </a:prstGeom>
          </p:spPr>
        </p:pic>
        <p:sp>
          <p:nvSpPr>
            <p:cNvPr id="27" name="Rectangle 26"/>
            <p:cNvSpPr/>
            <p:nvPr/>
          </p:nvSpPr>
          <p:spPr bwMode="auto">
            <a:xfrm>
              <a:off x="6195121" y="26805300"/>
              <a:ext cx="2872228" cy="367783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17671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8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2181724" y="30667593"/>
              <a:ext cx="10692062" cy="9069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z [m]</a:t>
              </a:r>
              <a:endParaRPr lang="en-GB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rot="16200000">
              <a:off x="-510304" y="28334987"/>
              <a:ext cx="3230719" cy="9069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y</a:t>
              </a:r>
              <a:r>
                <a:rPr lang="en-US" sz="12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 [m]</a:t>
              </a:r>
              <a:endParaRPr lang="en-GB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0" name="Group 29"/>
          <p:cNvGrpSpPr>
            <a:grpSpLocks noChangeAspect="1"/>
          </p:cNvGrpSpPr>
          <p:nvPr/>
        </p:nvGrpSpPr>
        <p:grpSpPr>
          <a:xfrm>
            <a:off x="1279394" y="4530882"/>
            <a:ext cx="6585212" cy="2327118"/>
            <a:chOff x="13844926" y="26790869"/>
            <a:chExt cx="13536591" cy="4783634"/>
          </a:xfrm>
        </p:grpSpPr>
        <p:pic>
          <p:nvPicPr>
            <p:cNvPr id="32" name="Picture 31" descr="yz_ArcQuad_67kicks_1.2e11_sey1.2.png"/>
            <p:cNvPicPr>
              <a:picLocks noChangeAspect="1"/>
            </p:cNvPicPr>
            <p:nvPr/>
          </p:nvPicPr>
          <p:blipFill rotWithShape="1"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49" t="36460" r="-1" b="35953"/>
            <a:stretch/>
          </p:blipFill>
          <p:spPr>
            <a:xfrm>
              <a:off x="14591070" y="26947921"/>
              <a:ext cx="12790447" cy="3783840"/>
            </a:xfrm>
            <a:prstGeom prst="rect">
              <a:avLst/>
            </a:prstGeom>
          </p:spPr>
        </p:pic>
        <p:sp>
          <p:nvSpPr>
            <p:cNvPr id="33" name="Rectangle 32"/>
            <p:cNvSpPr/>
            <p:nvPr/>
          </p:nvSpPr>
          <p:spPr>
            <a:xfrm>
              <a:off x="15366020" y="30667594"/>
              <a:ext cx="10692062" cy="90690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z [m]</a:t>
              </a:r>
              <a:endParaRPr lang="en-GB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" name="Rectangle 33"/>
            <p:cNvSpPr/>
            <p:nvPr/>
          </p:nvSpPr>
          <p:spPr>
            <a:xfrm rot="16200000">
              <a:off x="12683022" y="28334988"/>
              <a:ext cx="3230718" cy="9069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y</a:t>
              </a:r>
              <a:r>
                <a:rPr lang="en-US" sz="12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 [m]</a:t>
              </a:r>
              <a:endParaRPr lang="en-GB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" name="Rectangle 34"/>
            <p:cNvSpPr/>
            <p:nvPr/>
          </p:nvSpPr>
          <p:spPr bwMode="auto">
            <a:xfrm>
              <a:off x="19123302" y="26790869"/>
              <a:ext cx="2872228" cy="367783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17671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8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6" name="Rectangle 35"/>
          <p:cNvSpPr/>
          <p:nvPr/>
        </p:nvSpPr>
        <p:spPr>
          <a:xfrm>
            <a:off x="1295400" y="679000"/>
            <a:ext cx="7620000" cy="12477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500" dirty="0" smtClean="0">
                <a:solidFill>
                  <a:schemeClr val="tx2"/>
                </a:solidFill>
                <a:latin typeface="+mj-lt"/>
                <a:cs typeface="Arial" panose="020B0604020202020204" pitchFamily="34" charset="0"/>
              </a:rPr>
              <a:t>First test performed with </a:t>
            </a:r>
            <a:r>
              <a:rPr lang="en-US" sz="1500" b="1" dirty="0" smtClean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self consistent distribution from buildup simulation</a:t>
            </a:r>
            <a:endParaRPr lang="en-US" sz="1500" b="1" dirty="0">
              <a:solidFill>
                <a:srgbClr val="FF0000"/>
              </a:solidFill>
              <a:latin typeface="+mj-lt"/>
              <a:cs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spcAft>
                <a:spcPts val="600"/>
              </a:spcAft>
              <a:buClr>
                <a:schemeClr val="tx2"/>
              </a:buClr>
              <a:buFont typeface="Courier New" panose="02070309020205020404" pitchFamily="49" charset="0"/>
              <a:buChar char="o"/>
            </a:pPr>
            <a:r>
              <a:rPr lang="en-US" sz="1500" b="1" dirty="0" smtClean="0">
                <a:solidFill>
                  <a:srgbClr val="FF0000"/>
                </a:solidFill>
                <a:latin typeface="+mj-lt"/>
                <a:cs typeface="Arial" panose="020B0604020202020204" pitchFamily="34" charset="0"/>
                <a:sym typeface="Wingdings" panose="05000000000000000000" pitchFamily="2" charset="2"/>
              </a:rPr>
              <a:t>Significant impact </a:t>
            </a:r>
            <a:r>
              <a:rPr lang="en-US" sz="1500" dirty="0" smtClean="0">
                <a:solidFill>
                  <a:schemeClr val="tx2"/>
                </a:solidFill>
                <a:latin typeface="+mj-lt"/>
                <a:cs typeface="Arial" panose="020B0604020202020204" pitchFamily="34" charset="0"/>
                <a:sym typeface="Wingdings" panose="05000000000000000000" pitchFamily="2" charset="2"/>
              </a:rPr>
              <a:t>on the footprint!</a:t>
            </a:r>
          </a:p>
          <a:p>
            <a:pPr marL="742950" lvl="1" indent="-285750">
              <a:lnSpc>
                <a:spcPct val="150000"/>
              </a:lnSpc>
              <a:spcAft>
                <a:spcPts val="600"/>
              </a:spcAft>
              <a:buClr>
                <a:schemeClr val="tx2"/>
              </a:buClr>
              <a:buFont typeface="Courier New" panose="02070309020205020404" pitchFamily="49" charset="0"/>
              <a:buChar char="o"/>
            </a:pPr>
            <a:r>
              <a:rPr lang="en-GB" sz="1500" dirty="0" smtClean="0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Electrons </a:t>
            </a:r>
            <a:r>
              <a:rPr lang="en-GB" sz="1500" b="1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trapped</a:t>
            </a:r>
            <a:r>
              <a:rPr lang="en-GB" sz="1500" dirty="0" smtClean="0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 along the magnetic </a:t>
            </a:r>
            <a:r>
              <a:rPr lang="en-GB" sz="1500" dirty="0" smtClean="0">
                <a:solidFill>
                  <a:schemeClr val="tx2"/>
                </a:solidFill>
                <a:latin typeface="Calibri" pitchFamily="34" charset="0"/>
                <a:cs typeface="Calibri" pitchFamily="34" charset="0"/>
                <a:sym typeface="Wingdings" panose="05000000000000000000" pitchFamily="2" charset="2"/>
              </a:rPr>
              <a:t> </a:t>
            </a:r>
            <a:r>
              <a:rPr lang="en-GB" sz="1500" b="1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  <a:sym typeface="Wingdings" panose="05000000000000000000" pitchFamily="2" charset="2"/>
              </a:rPr>
              <a:t>pinch is attenuated</a:t>
            </a:r>
            <a:endParaRPr lang="en-GB" sz="1500" b="1" dirty="0" smtClean="0">
              <a:solidFill>
                <a:srgbClr val="FF0000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7" name="Rettangolo 23"/>
          <p:cNvSpPr>
            <a:spLocks noChangeAspect="1"/>
          </p:cNvSpPr>
          <p:nvPr/>
        </p:nvSpPr>
        <p:spPr>
          <a:xfrm>
            <a:off x="2019368" y="2057400"/>
            <a:ext cx="520142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1400" b="1" dirty="0" smtClean="0">
                <a:solidFill>
                  <a:srgbClr val="002060"/>
                </a:solidFill>
                <a:latin typeface="Calibri" pitchFamily="34" charset="0"/>
              </a:rPr>
              <a:t>Uniform </a:t>
            </a:r>
            <a:r>
              <a:rPr lang="en-US" sz="1400" b="1" dirty="0">
                <a:solidFill>
                  <a:srgbClr val="002060"/>
                </a:solidFill>
                <a:latin typeface="Calibri" pitchFamily="34" charset="0"/>
              </a:rPr>
              <a:t>initial </a:t>
            </a:r>
            <a:r>
              <a:rPr lang="en-US" sz="1400" b="1" dirty="0" smtClean="0">
                <a:solidFill>
                  <a:srgbClr val="002060"/>
                </a:solidFill>
                <a:latin typeface="Calibri" pitchFamily="34" charset="0"/>
              </a:rPr>
              <a:t>distribution</a:t>
            </a:r>
            <a:endParaRPr lang="en-US" sz="14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8" name="Rettangolo 23"/>
          <p:cNvSpPr>
            <a:spLocks noChangeAspect="1"/>
          </p:cNvSpPr>
          <p:nvPr/>
        </p:nvSpPr>
        <p:spPr>
          <a:xfrm>
            <a:off x="2020705" y="4386070"/>
            <a:ext cx="520142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solidFill>
                  <a:srgbClr val="002060"/>
                </a:solidFill>
                <a:latin typeface="Calibri" pitchFamily="34" charset="0"/>
              </a:rPr>
              <a:t>I</a:t>
            </a:r>
            <a:r>
              <a:rPr lang="en-US" sz="1400" b="1" dirty="0" smtClean="0">
                <a:solidFill>
                  <a:srgbClr val="002060"/>
                </a:solidFill>
                <a:latin typeface="Calibri" pitchFamily="34" charset="0"/>
              </a:rPr>
              <a:t>nitial distribution from buildup simulation</a:t>
            </a:r>
            <a:endParaRPr lang="en-US" sz="1400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69209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o 29"/>
          <p:cNvGrpSpPr/>
          <p:nvPr/>
        </p:nvGrpSpPr>
        <p:grpSpPr>
          <a:xfrm>
            <a:off x="0" y="68882"/>
            <a:ext cx="9144000" cy="921718"/>
            <a:chOff x="0" y="68882"/>
            <a:chExt cx="9144000" cy="921718"/>
          </a:xfrm>
        </p:grpSpPr>
        <p:cxnSp>
          <p:nvCxnSpPr>
            <p:cNvPr id="9" name="Straight Connector 8"/>
            <p:cNvCxnSpPr/>
            <p:nvPr/>
          </p:nvCxnSpPr>
          <p:spPr>
            <a:xfrm>
              <a:off x="1143000" y="457200"/>
              <a:ext cx="8001000" cy="0"/>
            </a:xfrm>
            <a:prstGeom prst="line">
              <a:avLst/>
            </a:prstGeom>
            <a:ln w="34925" cap="rnd">
              <a:solidFill>
                <a:srgbClr val="4A7DBA"/>
              </a:solidFill>
              <a:round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" name="Picture 2" descr="C:\Octavio\CERN\cern_logo_white.gif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19456" y="68882"/>
              <a:ext cx="952200" cy="921718"/>
            </a:xfrm>
            <a:prstGeom prst="rect">
              <a:avLst/>
            </a:prstGeom>
            <a:noFill/>
          </p:spPr>
        </p:pic>
        <p:cxnSp>
          <p:nvCxnSpPr>
            <p:cNvPr id="11" name="Straight Connector 6"/>
            <p:cNvCxnSpPr/>
            <p:nvPr/>
          </p:nvCxnSpPr>
          <p:spPr>
            <a:xfrm>
              <a:off x="0" y="457200"/>
              <a:ext cx="152400" cy="0"/>
            </a:xfrm>
            <a:prstGeom prst="line">
              <a:avLst/>
            </a:prstGeom>
            <a:ln w="34925" cap="rnd">
              <a:solidFill>
                <a:srgbClr val="4A7DBA"/>
              </a:solidFill>
              <a:round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7"/>
          <p:cNvSpPr txBox="1"/>
          <p:nvPr/>
        </p:nvSpPr>
        <p:spPr>
          <a:xfrm>
            <a:off x="1219200" y="0"/>
            <a:ext cx="762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 dirty="0" smtClean="0">
                <a:solidFill>
                  <a:schemeClr val="tx2"/>
                </a:solidFill>
                <a:latin typeface="Calibri" pitchFamily="34" charset="0"/>
              </a:rPr>
              <a:t>Summary and conclusions</a:t>
            </a:r>
            <a:endParaRPr lang="en-US" sz="2400" b="1" dirty="0">
              <a:solidFill>
                <a:schemeClr val="tx2"/>
              </a:solidFill>
              <a:latin typeface="Calibri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170071" y="547326"/>
            <a:ext cx="7718258" cy="59554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lnSpc>
                <a:spcPct val="150000"/>
              </a:lnSpc>
              <a:buClr>
                <a:schemeClr val="tx2"/>
              </a:buClr>
            </a:pPr>
            <a:r>
              <a:rPr lang="en-US" sz="1400" dirty="0" smtClean="0">
                <a:solidFill>
                  <a:schemeClr val="tx2"/>
                </a:solidFill>
                <a:cs typeface="Arial" panose="020B0604020202020204" pitchFamily="34" charset="0"/>
              </a:rPr>
              <a:t>For </a:t>
            </a:r>
            <a:r>
              <a:rPr lang="en-US" sz="1500" dirty="0" smtClean="0">
                <a:solidFill>
                  <a:schemeClr val="tx2"/>
                </a:solidFill>
                <a:cs typeface="Arial" panose="020B0604020202020204" pitchFamily="34" charset="0"/>
              </a:rPr>
              <a:t>the main </a:t>
            </a:r>
            <a:r>
              <a:rPr lang="en-US" sz="1400" dirty="0" smtClean="0">
                <a:solidFill>
                  <a:schemeClr val="tx2"/>
                </a:solidFill>
                <a:cs typeface="Arial" panose="020B0604020202020204" pitchFamily="34" charset="0"/>
              </a:rPr>
              <a:t>magnets in arcs </a:t>
            </a:r>
            <a:r>
              <a:rPr lang="en-US" sz="1400" b="1" dirty="0">
                <a:solidFill>
                  <a:srgbClr val="FF0000"/>
                </a:solidFill>
                <a:cs typeface="Arial" panose="020B0604020202020204" pitchFamily="34" charset="0"/>
              </a:rPr>
              <a:t>we will </a:t>
            </a:r>
            <a:r>
              <a:rPr lang="en-US" sz="1400" b="1" dirty="0">
                <a:solidFill>
                  <a:srgbClr val="FF0000"/>
                </a:solidFill>
                <a:cs typeface="Arial" panose="020B0604020202020204" pitchFamily="34" charset="0"/>
              </a:rPr>
              <a:t>have </a:t>
            </a:r>
            <a:r>
              <a:rPr lang="en-US" sz="1400" b="1" dirty="0">
                <a:solidFill>
                  <a:srgbClr val="FF0000"/>
                </a:solidFill>
                <a:cs typeface="Arial" panose="020B0604020202020204" pitchFamily="34" charset="0"/>
              </a:rPr>
              <a:t>to rely on beam induced scrubbing </a:t>
            </a:r>
            <a:r>
              <a:rPr lang="en-US" sz="1400" dirty="0" smtClean="0">
                <a:solidFill>
                  <a:schemeClr val="tx2"/>
                </a:solidFill>
                <a:cs typeface="Arial" panose="020B0604020202020204" pitchFamily="34" charset="0"/>
              </a:rPr>
              <a:t>to mitigate e-cloud effects also </a:t>
            </a:r>
            <a:r>
              <a:rPr lang="en-US" sz="1400" dirty="0">
                <a:solidFill>
                  <a:schemeClr val="tx2"/>
                </a:solidFill>
                <a:cs typeface="Arial" panose="020B0604020202020204" pitchFamily="34" charset="0"/>
              </a:rPr>
              <a:t>in the HL-LHC </a:t>
            </a:r>
            <a:r>
              <a:rPr lang="en-US" sz="1400" dirty="0" smtClean="0">
                <a:solidFill>
                  <a:schemeClr val="tx2"/>
                </a:solidFill>
                <a:cs typeface="Arial" panose="020B0604020202020204" pitchFamily="34" charset="0"/>
              </a:rPr>
              <a:t>era</a:t>
            </a:r>
          </a:p>
          <a:p>
            <a:pPr marL="539750" lvl="2" indent="-285750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400" b="1" dirty="0" smtClean="0">
                <a:solidFill>
                  <a:srgbClr val="FF0000"/>
                </a:solidFill>
                <a:cs typeface="Arial" panose="020B0604020202020204" pitchFamily="34" charset="0"/>
              </a:rPr>
              <a:t>Full suppression </a:t>
            </a:r>
            <a:r>
              <a:rPr lang="en-US" sz="1400" dirty="0" smtClean="0">
                <a:solidFill>
                  <a:schemeClr val="tx2"/>
                </a:solidFill>
                <a:cs typeface="Arial" panose="020B0604020202020204" pitchFamily="34" charset="0"/>
              </a:rPr>
              <a:t>should be possible for the arc dipoles but seems </a:t>
            </a:r>
            <a:r>
              <a:rPr lang="en-US" sz="1400" b="1" dirty="0" smtClean="0">
                <a:solidFill>
                  <a:srgbClr val="FF0000"/>
                </a:solidFill>
                <a:cs typeface="Arial" panose="020B0604020202020204" pitchFamily="34" charset="0"/>
              </a:rPr>
              <a:t>unlikely for the quadrupoles</a:t>
            </a:r>
          </a:p>
          <a:p>
            <a:pPr marL="539750" lvl="2" indent="-285750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tx2"/>
                </a:solidFill>
                <a:cs typeface="Arial" panose="020B0604020202020204" pitchFamily="34" charset="0"/>
                <a:sym typeface="Wingdings" panose="05000000000000000000" pitchFamily="2" charset="2"/>
              </a:rPr>
              <a:t>Heat loads should be within the </a:t>
            </a:r>
            <a:r>
              <a:rPr lang="en-US" sz="1400" dirty="0" err="1" smtClean="0">
                <a:solidFill>
                  <a:schemeClr val="tx2"/>
                </a:solidFill>
                <a:cs typeface="Arial" panose="020B0604020202020204" pitchFamily="34" charset="0"/>
                <a:sym typeface="Wingdings" panose="05000000000000000000" pitchFamily="2" charset="2"/>
              </a:rPr>
              <a:t>cryo</a:t>
            </a:r>
            <a:r>
              <a:rPr lang="en-US" sz="1400" dirty="0" smtClean="0">
                <a:solidFill>
                  <a:schemeClr val="tx2"/>
                </a:solidFill>
                <a:cs typeface="Arial" panose="020B0604020202020204" pitchFamily="34" charset="0"/>
                <a:sym typeface="Wingdings" panose="05000000000000000000" pitchFamily="2" charset="2"/>
              </a:rPr>
              <a:t> cooling capacity but </a:t>
            </a:r>
            <a:r>
              <a:rPr lang="en-US" sz="1400" b="1" dirty="0" smtClean="0">
                <a:solidFill>
                  <a:srgbClr val="FF0000"/>
                </a:solidFill>
                <a:cs typeface="Arial" panose="020B0604020202020204" pitchFamily="34" charset="0"/>
                <a:sym typeface="Wingdings" panose="05000000000000000000" pitchFamily="2" charset="2"/>
              </a:rPr>
              <a:t>impact on beam quality/stability needs to be assessed</a:t>
            </a:r>
          </a:p>
          <a:p>
            <a:pPr marL="742950" lvl="2" indent="-285750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endParaRPr lang="en-US" sz="500" dirty="0" smtClean="0">
              <a:solidFill>
                <a:schemeClr val="tx2"/>
              </a:solidFill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>
              <a:lnSpc>
                <a:spcPct val="150000"/>
              </a:lnSpc>
              <a:buClr>
                <a:schemeClr val="tx2"/>
              </a:buClr>
            </a:pPr>
            <a:r>
              <a:rPr lang="en-US" sz="1400" dirty="0" smtClean="0">
                <a:solidFill>
                  <a:schemeClr val="tx2"/>
                </a:solidFill>
                <a:cs typeface="Arial" panose="020B0604020202020204" pitchFamily="34" charset="0"/>
                <a:sym typeface="Wingdings" panose="05000000000000000000" pitchFamily="2" charset="2"/>
              </a:rPr>
              <a:t>Important </a:t>
            </a:r>
            <a:r>
              <a:rPr lang="en-US" sz="1400" b="1" dirty="0" smtClean="0">
                <a:solidFill>
                  <a:srgbClr val="FF0000"/>
                </a:solidFill>
                <a:cs typeface="Arial" panose="020B0604020202020204" pitchFamily="34" charset="0"/>
                <a:sym typeface="Wingdings" panose="05000000000000000000" pitchFamily="2" charset="2"/>
              </a:rPr>
              <a:t>development work </a:t>
            </a:r>
            <a:r>
              <a:rPr lang="en-US" sz="1400" dirty="0">
                <a:solidFill>
                  <a:schemeClr val="tx2"/>
                </a:solidFill>
                <a:cs typeface="Arial" panose="020B0604020202020204" pitchFamily="34" charset="0"/>
                <a:sym typeface="Wingdings" panose="05000000000000000000" pitchFamily="2" charset="2"/>
              </a:rPr>
              <a:t>(</a:t>
            </a:r>
            <a:r>
              <a:rPr lang="en-US" sz="1400" b="1" dirty="0" err="1">
                <a:solidFill>
                  <a:srgbClr val="FF0000"/>
                </a:solidFill>
                <a:cs typeface="Arial" panose="020B0604020202020204" pitchFamily="34" charset="0"/>
                <a:sym typeface="Wingdings" panose="05000000000000000000" pitchFamily="2" charset="2"/>
              </a:rPr>
              <a:t>PyECLOUD-PyHEADTAIL</a:t>
            </a:r>
            <a:r>
              <a:rPr lang="en-US" sz="1400" dirty="0">
                <a:solidFill>
                  <a:schemeClr val="tx2"/>
                </a:solidFill>
                <a:cs typeface="Arial" panose="020B0604020202020204" pitchFamily="34" charset="0"/>
                <a:sym typeface="Wingdings" panose="05000000000000000000" pitchFamily="2" charset="2"/>
              </a:rPr>
              <a:t> simulation setup) </a:t>
            </a:r>
            <a:r>
              <a:rPr lang="en-US" sz="1400" dirty="0" smtClean="0">
                <a:solidFill>
                  <a:schemeClr val="tx2"/>
                </a:solidFill>
                <a:cs typeface="Arial" panose="020B0604020202020204" pitchFamily="34" charset="0"/>
                <a:sym typeface="Wingdings" panose="05000000000000000000" pitchFamily="2" charset="2"/>
              </a:rPr>
              <a:t>carried out in the latest year to allow the simulation of this kind of scenario  </a:t>
            </a:r>
            <a:r>
              <a:rPr lang="en-US" sz="1400" b="1" dirty="0" smtClean="0">
                <a:solidFill>
                  <a:srgbClr val="FF0000"/>
                </a:solidFill>
                <a:cs typeface="Arial" panose="020B0604020202020204" pitchFamily="34" charset="0"/>
                <a:sym typeface="Wingdings" panose="05000000000000000000" pitchFamily="2" charset="2"/>
              </a:rPr>
              <a:t>test &amp; validation </a:t>
            </a:r>
            <a:r>
              <a:rPr lang="en-US" sz="1400" dirty="0" smtClean="0">
                <a:solidFill>
                  <a:schemeClr val="tx2"/>
                </a:solidFill>
                <a:cs typeface="Arial" panose="020B0604020202020204" pitchFamily="34" charset="0"/>
                <a:sym typeface="Wingdings" panose="05000000000000000000" pitchFamily="2" charset="2"/>
              </a:rPr>
              <a:t>of the new tool done</a:t>
            </a:r>
            <a:endParaRPr lang="en-US" sz="1400" dirty="0">
              <a:solidFill>
                <a:schemeClr val="tx2"/>
              </a:solidFill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>
              <a:lnSpc>
                <a:spcPct val="150000"/>
              </a:lnSpc>
              <a:buClr>
                <a:schemeClr val="tx2"/>
              </a:buClr>
            </a:pPr>
            <a:endParaRPr lang="en-US" sz="500" dirty="0">
              <a:solidFill>
                <a:schemeClr val="tx2"/>
              </a:solidFill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>
              <a:lnSpc>
                <a:spcPct val="150000"/>
              </a:lnSpc>
              <a:buClr>
                <a:schemeClr val="tx2"/>
              </a:buClr>
            </a:pPr>
            <a:r>
              <a:rPr lang="en-US" sz="1400" b="1" dirty="0" smtClean="0">
                <a:solidFill>
                  <a:srgbClr val="FF0000"/>
                </a:solidFill>
                <a:cs typeface="Arial" panose="020B0604020202020204" pitchFamily="34" charset="0"/>
                <a:sym typeface="Wingdings" panose="05000000000000000000" pitchFamily="2" charset="2"/>
              </a:rPr>
              <a:t>First simulation campaign </a:t>
            </a:r>
            <a:r>
              <a:rPr lang="en-US" sz="1400" dirty="0" smtClean="0">
                <a:solidFill>
                  <a:schemeClr val="tx2"/>
                </a:solidFill>
                <a:cs typeface="Arial" panose="020B0604020202020204" pitchFamily="34" charset="0"/>
                <a:sym typeface="Wingdings" panose="05000000000000000000" pitchFamily="2" charset="2"/>
              </a:rPr>
              <a:t>for HL-LHC arc main magnets:</a:t>
            </a:r>
          </a:p>
          <a:p>
            <a:pPr marL="714375" lvl="2" indent="-285750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tx2"/>
                </a:solidFill>
                <a:cs typeface="Arial" panose="020B0604020202020204" pitchFamily="34" charset="0"/>
                <a:sym typeface="Wingdings" panose="05000000000000000000" pitchFamily="2" charset="2"/>
              </a:rPr>
              <a:t>After SEY reduction through beam induced scrubbing (SEY &lt; 1.3) e-cloud should </a:t>
            </a:r>
            <a:r>
              <a:rPr lang="en-US" sz="1400" b="1" dirty="0" smtClean="0">
                <a:solidFill>
                  <a:srgbClr val="FF0000"/>
                </a:solidFill>
                <a:cs typeface="Arial" panose="020B0604020202020204" pitchFamily="34" charset="0"/>
                <a:sym typeface="Wingdings" panose="05000000000000000000" pitchFamily="2" charset="2"/>
              </a:rPr>
              <a:t>not drive the beam unstable</a:t>
            </a:r>
            <a:r>
              <a:rPr lang="en-US" sz="1400" dirty="0" smtClean="0">
                <a:solidFill>
                  <a:schemeClr val="tx2"/>
                </a:solidFill>
                <a:cs typeface="Arial" panose="020B0604020202020204" pitchFamily="34" charset="0"/>
                <a:sym typeface="Wingdings" panose="05000000000000000000" pitchFamily="2" charset="2"/>
              </a:rPr>
              <a:t>…</a:t>
            </a:r>
          </a:p>
          <a:p>
            <a:pPr marL="714375" lvl="2" indent="-285750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tx2"/>
                </a:solidFill>
                <a:cs typeface="Arial" panose="020B0604020202020204" pitchFamily="34" charset="0"/>
                <a:sym typeface="Wingdings" panose="05000000000000000000" pitchFamily="2" charset="2"/>
              </a:rPr>
              <a:t>… but still </a:t>
            </a:r>
            <a:r>
              <a:rPr lang="en-US" sz="1400" b="1" dirty="0" smtClean="0">
                <a:solidFill>
                  <a:srgbClr val="FF0000"/>
                </a:solidFill>
                <a:cs typeface="Arial" panose="020B0604020202020204" pitchFamily="34" charset="0"/>
                <a:sym typeface="Wingdings" panose="05000000000000000000" pitchFamily="2" charset="2"/>
              </a:rPr>
              <a:t>important forces on the beam  tune spread</a:t>
            </a:r>
          </a:p>
          <a:p>
            <a:pPr marL="285750" lvl="2" indent="-285750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endParaRPr lang="en-US" sz="500" dirty="0">
              <a:solidFill>
                <a:schemeClr val="tx2"/>
              </a:solidFill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2">
              <a:lnSpc>
                <a:spcPct val="150000"/>
              </a:lnSpc>
              <a:buClr>
                <a:schemeClr val="tx2"/>
              </a:buClr>
            </a:pPr>
            <a:r>
              <a:rPr lang="en-US" sz="1400" dirty="0" smtClean="0">
                <a:solidFill>
                  <a:schemeClr val="tx2"/>
                </a:solidFill>
                <a:cs typeface="Arial" panose="020B0604020202020204" pitchFamily="34" charset="0"/>
                <a:sym typeface="Wingdings" panose="05000000000000000000" pitchFamily="2" charset="2"/>
              </a:rPr>
              <a:t>First simulations at high energy show </a:t>
            </a:r>
            <a:r>
              <a:rPr lang="en-US" sz="1400" b="1" dirty="0" smtClean="0">
                <a:solidFill>
                  <a:srgbClr val="FF0000"/>
                </a:solidFill>
                <a:cs typeface="Arial" panose="020B0604020202020204" pitchFamily="34" charset="0"/>
                <a:sym typeface="Wingdings" panose="05000000000000000000" pitchFamily="2" charset="2"/>
              </a:rPr>
              <a:t>that at 7 </a:t>
            </a:r>
            <a:r>
              <a:rPr lang="en-US" sz="1400" b="1" dirty="0" err="1" smtClean="0">
                <a:solidFill>
                  <a:srgbClr val="FF0000"/>
                </a:solidFill>
                <a:cs typeface="Arial" panose="020B0604020202020204" pitchFamily="34" charset="0"/>
                <a:sym typeface="Wingdings" panose="05000000000000000000" pitchFamily="2" charset="2"/>
              </a:rPr>
              <a:t>TeV</a:t>
            </a:r>
            <a:r>
              <a:rPr lang="en-US" sz="1400" b="1" dirty="0" smtClean="0">
                <a:solidFill>
                  <a:srgbClr val="FF0000"/>
                </a:solidFill>
                <a:cs typeface="Arial" panose="020B0604020202020204" pitchFamily="34" charset="0"/>
                <a:sym typeface="Wingdings" panose="05000000000000000000" pitchFamily="2" charset="2"/>
              </a:rPr>
              <a:t>  instability threshold density is 10 times larger </a:t>
            </a:r>
            <a:r>
              <a:rPr lang="en-US" sz="1400" dirty="0" smtClean="0">
                <a:solidFill>
                  <a:schemeClr val="tx2"/>
                </a:solidFill>
                <a:cs typeface="Arial" panose="020B0604020202020204" pitchFamily="34" charset="0"/>
                <a:sym typeface="Wingdings" panose="05000000000000000000" pitchFamily="2" charset="2"/>
              </a:rPr>
              <a:t>than at 450 GeV (increased beam rigidity) </a:t>
            </a:r>
          </a:p>
          <a:p>
            <a:pPr marL="0" lvl="2">
              <a:lnSpc>
                <a:spcPct val="150000"/>
              </a:lnSpc>
              <a:buClr>
                <a:schemeClr val="tx2"/>
              </a:buClr>
            </a:pPr>
            <a:endParaRPr lang="en-US" sz="500" dirty="0">
              <a:solidFill>
                <a:schemeClr val="tx2"/>
              </a:solidFill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lvl="1">
              <a:lnSpc>
                <a:spcPct val="150000"/>
              </a:lnSpc>
              <a:buClr>
                <a:schemeClr val="tx2"/>
              </a:buClr>
            </a:pPr>
            <a:r>
              <a:rPr lang="en-US" sz="1400" dirty="0" smtClean="0">
                <a:solidFill>
                  <a:schemeClr val="tx2"/>
                </a:solidFill>
              </a:rPr>
              <a:t>First tests performed with </a:t>
            </a:r>
            <a:r>
              <a:rPr lang="en-US" sz="1400" b="1" dirty="0" smtClean="0">
                <a:solidFill>
                  <a:srgbClr val="FF0000"/>
                </a:solidFill>
              </a:rPr>
              <a:t>e-cloud distribution from buildup simulation </a:t>
            </a:r>
            <a:r>
              <a:rPr lang="en-US" sz="1400" dirty="0" smtClean="0">
                <a:solidFill>
                  <a:schemeClr val="tx2"/>
                </a:solidFill>
              </a:rPr>
              <a:t>show </a:t>
            </a:r>
            <a:r>
              <a:rPr lang="en-US" sz="1400" b="1" dirty="0" smtClean="0">
                <a:solidFill>
                  <a:srgbClr val="FF0000"/>
                </a:solidFill>
              </a:rPr>
              <a:t>significant change </a:t>
            </a:r>
            <a:r>
              <a:rPr lang="en-US" sz="1400" dirty="0" smtClean="0">
                <a:solidFill>
                  <a:schemeClr val="tx2"/>
                </a:solidFill>
              </a:rPr>
              <a:t>with respect to the corresponding cases  with uniform initial distribution (especially for the quadrupoles)</a:t>
            </a:r>
          </a:p>
          <a:p>
            <a:pPr marL="0" lvl="1">
              <a:lnSpc>
                <a:spcPct val="150000"/>
              </a:lnSpc>
              <a:buClr>
                <a:schemeClr val="tx2"/>
              </a:buClr>
            </a:pPr>
            <a:r>
              <a:rPr lang="en-US" sz="1400" dirty="0" smtClean="0">
                <a:solidFill>
                  <a:schemeClr val="tx2"/>
                </a:solidFill>
                <a:sym typeface="Wingdings" panose="05000000000000000000" pitchFamily="2" charset="2"/>
              </a:rPr>
              <a:t>	 Instability threshold and footprint </a:t>
            </a:r>
            <a:r>
              <a:rPr lang="en-US" sz="1400" b="1" dirty="0" smtClean="0">
                <a:solidFill>
                  <a:srgbClr val="FF0000"/>
                </a:solidFill>
                <a:sym typeface="Wingdings" panose="05000000000000000000" pitchFamily="2" charset="2"/>
              </a:rPr>
              <a:t>to be updated </a:t>
            </a:r>
            <a:r>
              <a:rPr lang="en-US" sz="1400" dirty="0" smtClean="0">
                <a:solidFill>
                  <a:schemeClr val="tx2"/>
                </a:solidFill>
                <a:sym typeface="Wingdings" panose="05000000000000000000" pitchFamily="2" charset="2"/>
              </a:rPr>
              <a:t>with self-consistent distributions</a:t>
            </a:r>
            <a:endParaRPr lang="en-US" sz="1400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142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7"/>
          <p:cNvSpPr txBox="1"/>
          <p:nvPr/>
        </p:nvSpPr>
        <p:spPr>
          <a:xfrm>
            <a:off x="0" y="3124200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chemeClr val="tx2"/>
                </a:solidFill>
                <a:latin typeface="Calibri" pitchFamily="34" charset="0"/>
              </a:rPr>
              <a:t>Thanks for your attention!</a:t>
            </a:r>
            <a:endParaRPr lang="en-US" sz="3200" b="1" dirty="0">
              <a:solidFill>
                <a:schemeClr val="tx2"/>
              </a:solidFill>
              <a:latin typeface="Calibri" pitchFamily="34" charset="0"/>
            </a:endParaRPr>
          </a:p>
        </p:txBody>
      </p:sp>
      <p:grpSp>
        <p:nvGrpSpPr>
          <p:cNvPr id="2" name="Gruppo 6"/>
          <p:cNvGrpSpPr/>
          <p:nvPr/>
        </p:nvGrpSpPr>
        <p:grpSpPr>
          <a:xfrm>
            <a:off x="0" y="68882"/>
            <a:ext cx="9144000" cy="921718"/>
            <a:chOff x="0" y="68882"/>
            <a:chExt cx="9144000" cy="921718"/>
          </a:xfrm>
        </p:grpSpPr>
        <p:cxnSp>
          <p:nvCxnSpPr>
            <p:cNvPr id="9" name="Straight Connector 6"/>
            <p:cNvCxnSpPr/>
            <p:nvPr/>
          </p:nvCxnSpPr>
          <p:spPr>
            <a:xfrm>
              <a:off x="1143000" y="457200"/>
              <a:ext cx="8001000" cy="0"/>
            </a:xfrm>
            <a:prstGeom prst="line">
              <a:avLst/>
            </a:prstGeom>
            <a:ln w="34925" cap="rnd">
              <a:solidFill>
                <a:srgbClr val="4A7DBA"/>
              </a:solidFill>
              <a:round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" name="Picture 2" descr="C:\Octavio\CERN\cern_logo_white.gif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19456" y="68882"/>
              <a:ext cx="952200" cy="921718"/>
            </a:xfrm>
            <a:prstGeom prst="rect">
              <a:avLst/>
            </a:prstGeom>
            <a:noFill/>
          </p:spPr>
        </p:pic>
        <p:cxnSp>
          <p:nvCxnSpPr>
            <p:cNvPr id="11" name="Straight Connector 6"/>
            <p:cNvCxnSpPr/>
            <p:nvPr/>
          </p:nvCxnSpPr>
          <p:spPr>
            <a:xfrm>
              <a:off x="0" y="457200"/>
              <a:ext cx="152400" cy="0"/>
            </a:xfrm>
            <a:prstGeom prst="line">
              <a:avLst/>
            </a:prstGeom>
            <a:ln w="34925" cap="rnd">
              <a:solidFill>
                <a:srgbClr val="4A7DBA"/>
              </a:solidFill>
              <a:round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90824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8864135"/>
              </p:ext>
            </p:extLst>
          </p:nvPr>
        </p:nvGraphicFramePr>
        <p:xfrm>
          <a:off x="1524000" y="833120"/>
          <a:ext cx="6096000" cy="519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/>
                <a:gridCol w="2032000"/>
                <a:gridCol w="20320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Parameter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Value @450 GeV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Value @7 </a:t>
                      </a:r>
                      <a:r>
                        <a:rPr lang="en-US" dirty="0" err="1" smtClean="0"/>
                        <a:t>TeV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 (p/b)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1.3</a:t>
                      </a:r>
                      <a:r>
                        <a:rPr lang="en-US" baseline="0" dirty="0" smtClean="0"/>
                        <a:t> – 2.3</a:t>
                      </a:r>
                      <a:r>
                        <a:rPr lang="en-US" dirty="0" smtClean="0"/>
                        <a:t> x 10</a:t>
                      </a:r>
                      <a:r>
                        <a:rPr lang="en-US" baseline="30000" dirty="0" smtClean="0"/>
                        <a:t>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1.3</a:t>
                      </a:r>
                      <a:r>
                        <a:rPr lang="en-US" baseline="0" dirty="0" smtClean="0"/>
                        <a:t> – 2.3</a:t>
                      </a:r>
                      <a:r>
                        <a:rPr lang="en-US" dirty="0" smtClean="0"/>
                        <a:t> x 10</a:t>
                      </a:r>
                      <a:r>
                        <a:rPr lang="en-US" baseline="30000" dirty="0" smtClean="0"/>
                        <a:t>11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>
                          <a:latin typeface="Symbol" charset="2"/>
                          <a:cs typeface="Symbol" charset="2"/>
                        </a:rPr>
                        <a:t>e</a:t>
                      </a:r>
                      <a:r>
                        <a:rPr lang="en-US" baseline="-25000" dirty="0" err="1" smtClean="0"/>
                        <a:t>x,y</a:t>
                      </a:r>
                      <a:r>
                        <a:rPr lang="en-US" baseline="0" dirty="0" smtClean="0"/>
                        <a:t> (</a:t>
                      </a:r>
                      <a:r>
                        <a:rPr lang="en-US" baseline="0" dirty="0" smtClean="0">
                          <a:latin typeface="Symbol" charset="2"/>
                          <a:cs typeface="Symbol" charset="2"/>
                        </a:rPr>
                        <a:t>m</a:t>
                      </a:r>
                      <a:r>
                        <a:rPr lang="en-US" baseline="0" dirty="0" smtClean="0"/>
                        <a:t>m)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2.5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2.5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>
                          <a:latin typeface="Symbol" charset="2"/>
                          <a:cs typeface="Symbol" charset="2"/>
                        </a:rPr>
                        <a:t>s</a:t>
                      </a:r>
                      <a:r>
                        <a:rPr lang="en-US" baseline="-25000" dirty="0" err="1" smtClean="0"/>
                        <a:t>z</a:t>
                      </a:r>
                      <a:r>
                        <a:rPr lang="en-US" baseline="0" dirty="0" smtClean="0"/>
                        <a:t> (m)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0. 075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 (T, T/m)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0.53, 12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8.2, 187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V</a:t>
                      </a:r>
                      <a:r>
                        <a:rPr lang="en-US" baseline="-25000" dirty="0" smtClean="0"/>
                        <a:t>400MHz</a:t>
                      </a:r>
                      <a:endParaRPr 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 MV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16 MV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 smtClean="0"/>
                        <a:t>N</a:t>
                      </a:r>
                      <a:r>
                        <a:rPr lang="en-US" baseline="-25000" dirty="0" err="1" smtClean="0"/>
                        <a:t>el</a:t>
                      </a:r>
                      <a:r>
                        <a:rPr lang="en-US" baseline="0" dirty="0" smtClean="0"/>
                        <a:t> (e</a:t>
                      </a:r>
                      <a:r>
                        <a:rPr lang="en-US" baseline="30000" dirty="0" smtClean="0"/>
                        <a:t>-</a:t>
                      </a:r>
                      <a:r>
                        <a:rPr lang="en-US" baseline="0" dirty="0" smtClean="0"/>
                        <a:t>/m</a:t>
                      </a:r>
                      <a:r>
                        <a:rPr lang="en-US" baseline="30000" dirty="0" smtClean="0"/>
                        <a:t>3</a:t>
                      </a:r>
                      <a:r>
                        <a:rPr lang="en-US" baseline="0" dirty="0" smtClean="0"/>
                        <a:t>)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0.3 – 20 x 10</a:t>
                      </a:r>
                      <a:r>
                        <a:rPr lang="en-US" baseline="30000" dirty="0" smtClean="0"/>
                        <a:t>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0.3 – 20 x 10</a:t>
                      </a:r>
                      <a:r>
                        <a:rPr lang="en-US" baseline="30000" dirty="0" smtClean="0"/>
                        <a:t>12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N</a:t>
                      </a:r>
                      <a:r>
                        <a:rPr lang="en-US" baseline="-25000" dirty="0" err="1" smtClean="0"/>
                        <a:t>segments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</a:t>
                      </a:r>
                      <a:r>
                        <a:rPr lang="en-US" baseline="-25000" dirty="0" smtClean="0"/>
                        <a:t>MP</a:t>
                      </a:r>
                      <a:r>
                        <a:rPr lang="en-US" baseline="0" dirty="0" smtClean="0"/>
                        <a:t> (e</a:t>
                      </a:r>
                      <a:r>
                        <a:rPr lang="en-US" baseline="30000" dirty="0" smtClean="0"/>
                        <a:t>-</a:t>
                      </a:r>
                      <a:r>
                        <a:rPr lang="en-US" baseline="0" dirty="0" smtClean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10</a:t>
                      </a:r>
                      <a:r>
                        <a:rPr lang="en-US" baseline="30000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10</a:t>
                      </a:r>
                      <a:r>
                        <a:rPr lang="en-US" baseline="30000" dirty="0" smtClean="0"/>
                        <a:t>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</a:t>
                      </a:r>
                      <a:r>
                        <a:rPr lang="en-US" baseline="-25000" dirty="0" smtClean="0"/>
                        <a:t>MP</a:t>
                      </a:r>
                      <a:r>
                        <a:rPr lang="en-US" baseline="0" dirty="0" smtClean="0"/>
                        <a:t> (p)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 x 10</a:t>
                      </a:r>
                      <a:r>
                        <a:rPr lang="en-US" baseline="30000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 x 10</a:t>
                      </a:r>
                      <a:r>
                        <a:rPr lang="en-US" baseline="30000" dirty="0" smtClean="0"/>
                        <a:t>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N</a:t>
                      </a:r>
                      <a:r>
                        <a:rPr lang="en-US" baseline="-25000" dirty="0" err="1" smtClean="0"/>
                        <a:t>slices</a:t>
                      </a:r>
                      <a:r>
                        <a:rPr lang="en-US" baseline="0" dirty="0" smtClean="0"/>
                        <a:t> (-2</a:t>
                      </a:r>
                      <a:r>
                        <a:rPr lang="en-US" dirty="0" smtClean="0">
                          <a:latin typeface="Symbol" charset="2"/>
                          <a:cs typeface="Symbol" charset="2"/>
                        </a:rPr>
                        <a:t>s</a:t>
                      </a:r>
                      <a:r>
                        <a:rPr lang="en-US" baseline="-25000" dirty="0" smtClean="0"/>
                        <a:t>z</a:t>
                      </a:r>
                      <a:r>
                        <a:rPr lang="en-US" baseline="0" dirty="0" smtClean="0"/>
                        <a:t>, 2</a:t>
                      </a:r>
                      <a:r>
                        <a:rPr lang="en-US" dirty="0" smtClean="0">
                          <a:latin typeface="Symbol" charset="2"/>
                          <a:cs typeface="Symbol" charset="2"/>
                        </a:rPr>
                        <a:t>s</a:t>
                      </a:r>
                      <a:r>
                        <a:rPr lang="en-US" baseline="-25000" dirty="0" smtClean="0"/>
                        <a:t>z</a:t>
                      </a:r>
                      <a:r>
                        <a:rPr lang="en-US" baseline="0" dirty="0" smtClean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 smtClean="0"/>
                        <a:t>Q</a:t>
                      </a:r>
                      <a:r>
                        <a:rPr lang="en-US" baseline="-25000" dirty="0" err="1" smtClean="0"/>
                        <a:t>x</a:t>
                      </a:r>
                      <a:r>
                        <a:rPr lang="en-US" dirty="0" smtClean="0"/>
                        <a:t>, </a:t>
                      </a:r>
                      <a:r>
                        <a:rPr lang="en-US" dirty="0" err="1" smtClean="0"/>
                        <a:t>Q</a:t>
                      </a:r>
                      <a:r>
                        <a:rPr lang="en-US" baseline="-25000" dirty="0" err="1" smtClean="0"/>
                        <a:t>y</a:t>
                      </a:r>
                      <a:endParaRPr 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62.28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60.31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 smtClean="0"/>
                        <a:t>&lt;</a:t>
                      </a:r>
                      <a:r>
                        <a:rPr lang="el-GR" dirty="0" smtClean="0"/>
                        <a:t>β</a:t>
                      </a:r>
                      <a:r>
                        <a:rPr lang="en-US" baseline="-25000" dirty="0" smtClean="0"/>
                        <a:t>x</a:t>
                      </a:r>
                      <a:r>
                        <a:rPr lang="en-US" dirty="0" smtClean="0"/>
                        <a:t>&gt;, &lt;</a:t>
                      </a:r>
                      <a:r>
                        <a:rPr lang="el-GR" dirty="0" smtClean="0"/>
                        <a:t>β</a:t>
                      </a:r>
                      <a:r>
                        <a:rPr lang="en-US" baseline="-25000" dirty="0" smtClean="0"/>
                        <a:t>y</a:t>
                      </a:r>
                      <a:r>
                        <a:rPr lang="en-US" dirty="0" smtClean="0"/>
                        <a:t>&gt;</a:t>
                      </a:r>
                      <a:endParaRPr lang="en-US" baseline="-250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92.7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93.2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aseline="0" dirty="0" smtClean="0"/>
                        <a:t>Sync period</a:t>
                      </a:r>
                      <a:endParaRPr lang="en-US" baseline="-250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~200 turns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~500</a:t>
                      </a:r>
                      <a:r>
                        <a:rPr lang="en-US" baseline="0" dirty="0" smtClean="0"/>
                        <a:t> turns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89251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910" y="768928"/>
            <a:ext cx="6650181" cy="5320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152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o 29"/>
          <p:cNvGrpSpPr/>
          <p:nvPr/>
        </p:nvGrpSpPr>
        <p:grpSpPr>
          <a:xfrm>
            <a:off x="0" y="68882"/>
            <a:ext cx="9144000" cy="921718"/>
            <a:chOff x="0" y="68882"/>
            <a:chExt cx="9144000" cy="921718"/>
          </a:xfrm>
        </p:grpSpPr>
        <p:cxnSp>
          <p:nvCxnSpPr>
            <p:cNvPr id="9" name="Straight Connector 8"/>
            <p:cNvCxnSpPr/>
            <p:nvPr/>
          </p:nvCxnSpPr>
          <p:spPr>
            <a:xfrm>
              <a:off x="1143000" y="457200"/>
              <a:ext cx="8001000" cy="0"/>
            </a:xfrm>
            <a:prstGeom prst="line">
              <a:avLst/>
            </a:prstGeom>
            <a:ln w="34925" cap="rnd">
              <a:solidFill>
                <a:srgbClr val="4A7DBA"/>
              </a:solidFill>
              <a:round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" name="Picture 2" descr="C:\Octavio\CERN\cern_logo_white.gif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19456" y="68882"/>
              <a:ext cx="952200" cy="921718"/>
            </a:xfrm>
            <a:prstGeom prst="rect">
              <a:avLst/>
            </a:prstGeom>
            <a:noFill/>
          </p:spPr>
        </p:pic>
        <p:cxnSp>
          <p:nvCxnSpPr>
            <p:cNvPr id="11" name="Straight Connector 6"/>
            <p:cNvCxnSpPr/>
            <p:nvPr/>
          </p:nvCxnSpPr>
          <p:spPr>
            <a:xfrm>
              <a:off x="0" y="457200"/>
              <a:ext cx="152400" cy="0"/>
            </a:xfrm>
            <a:prstGeom prst="line">
              <a:avLst/>
            </a:prstGeom>
            <a:ln w="34925" cap="rnd">
              <a:solidFill>
                <a:srgbClr val="4A7DBA"/>
              </a:solidFill>
              <a:round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7"/>
          <p:cNvSpPr txBox="1"/>
          <p:nvPr/>
        </p:nvSpPr>
        <p:spPr>
          <a:xfrm>
            <a:off x="1219200" y="0"/>
            <a:ext cx="762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 dirty="0" smtClean="0">
                <a:solidFill>
                  <a:schemeClr val="tx2"/>
                </a:solidFill>
                <a:latin typeface="Calibri" pitchFamily="34" charset="0"/>
              </a:rPr>
              <a:t>Buildup simulations for the HL-LHC</a:t>
            </a:r>
            <a:endParaRPr lang="en-US" sz="2400" b="1" dirty="0">
              <a:solidFill>
                <a:schemeClr val="tx2"/>
              </a:solidFill>
              <a:latin typeface="Calibri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197142" y="609600"/>
            <a:ext cx="7642058" cy="50998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1" indent="-285750">
              <a:lnSpc>
                <a:spcPct val="130000"/>
              </a:lnSpc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tx2"/>
                </a:solidFill>
                <a:latin typeface="+mj-lt"/>
                <a:cs typeface="Arial" panose="020B0604020202020204" pitchFamily="34" charset="0"/>
              </a:rPr>
              <a:t>Impact of </a:t>
            </a:r>
            <a:r>
              <a:rPr lang="en-US" sz="1400" b="1" dirty="0" smtClean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HL-LHC beam parameters</a:t>
            </a:r>
            <a:r>
              <a:rPr lang="en-US" sz="1400" dirty="0" smtClean="0">
                <a:solidFill>
                  <a:schemeClr val="tx2"/>
                </a:solidFill>
                <a:latin typeface="+mj-lt"/>
                <a:cs typeface="Arial" panose="020B0604020202020204" pitchFamily="34" charset="0"/>
              </a:rPr>
              <a:t> estimated by </a:t>
            </a:r>
            <a:r>
              <a:rPr lang="en-US" sz="1400" dirty="0" err="1" smtClean="0">
                <a:solidFill>
                  <a:schemeClr val="tx2"/>
                </a:solidFill>
                <a:latin typeface="+mj-lt"/>
                <a:cs typeface="Arial" panose="020B0604020202020204" pitchFamily="34" charset="0"/>
              </a:rPr>
              <a:t>PyECLOUD</a:t>
            </a:r>
            <a:r>
              <a:rPr lang="en-US" sz="1400" dirty="0" smtClean="0">
                <a:solidFill>
                  <a:schemeClr val="tx2"/>
                </a:solidFill>
                <a:latin typeface="+mj-lt"/>
                <a:cs typeface="Arial" panose="020B0604020202020204" pitchFamily="34" charset="0"/>
              </a:rPr>
              <a:t> simulation for several machine components (mainly cold magnets)</a:t>
            </a:r>
          </a:p>
          <a:p>
            <a:pPr marL="285750" lvl="1" indent="-285750">
              <a:lnSpc>
                <a:spcPct val="130000"/>
              </a:lnSpc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400" b="1" dirty="0" err="1" smtClean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Multipacting</a:t>
            </a:r>
            <a:r>
              <a:rPr lang="en-US" sz="1400" b="1" dirty="0" smtClean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 threshold</a:t>
            </a:r>
            <a:r>
              <a:rPr lang="en-US" sz="1400" dirty="0" smtClean="0">
                <a:solidFill>
                  <a:schemeClr val="tx2"/>
                </a:solidFill>
                <a:latin typeface="+mj-lt"/>
                <a:cs typeface="Arial" panose="020B0604020202020204" pitchFamily="34" charset="0"/>
              </a:rPr>
              <a:t> and </a:t>
            </a:r>
            <a:r>
              <a:rPr lang="en-US" sz="1400" b="1" dirty="0" smtClean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heat load </a:t>
            </a:r>
            <a:r>
              <a:rPr lang="en-US" sz="1400" dirty="0" smtClean="0">
                <a:solidFill>
                  <a:schemeClr val="tx2"/>
                </a:solidFill>
                <a:latin typeface="+mj-lt"/>
                <a:cs typeface="Arial" panose="020B0604020202020204" pitchFamily="34" charset="0"/>
              </a:rPr>
              <a:t>estimated for:</a:t>
            </a:r>
          </a:p>
          <a:p>
            <a:pPr marL="742950" lvl="2" indent="-285750">
              <a:lnSpc>
                <a:spcPct val="130000"/>
              </a:lnSpc>
              <a:spcAft>
                <a:spcPts val="600"/>
              </a:spcAft>
              <a:buClr>
                <a:schemeClr val="tx2"/>
              </a:buClr>
              <a:buFont typeface="Courier New" panose="02070309020205020404" pitchFamily="49" charset="0"/>
              <a:buChar char="o"/>
            </a:pPr>
            <a:r>
              <a:rPr lang="en-US" sz="1400" dirty="0" smtClean="0">
                <a:solidFill>
                  <a:schemeClr val="tx2"/>
                </a:solidFill>
                <a:latin typeface="+mj-lt"/>
                <a:cs typeface="Arial" panose="020B0604020202020204" pitchFamily="34" charset="0"/>
              </a:rPr>
              <a:t>Arc main magnets</a:t>
            </a:r>
          </a:p>
          <a:p>
            <a:pPr marL="742950" lvl="2" indent="-285750">
              <a:lnSpc>
                <a:spcPct val="130000"/>
              </a:lnSpc>
              <a:spcAft>
                <a:spcPts val="600"/>
              </a:spcAft>
              <a:buClr>
                <a:schemeClr val="tx2"/>
              </a:buClr>
              <a:buFont typeface="Courier New" panose="02070309020205020404" pitchFamily="49" charset="0"/>
              <a:buChar char="o"/>
            </a:pPr>
            <a:r>
              <a:rPr lang="en-US" sz="1400" dirty="0" smtClean="0">
                <a:solidFill>
                  <a:schemeClr val="tx2"/>
                </a:solidFill>
                <a:latin typeface="+mj-lt"/>
                <a:cs typeface="Arial" panose="020B0604020202020204" pitchFamily="34" charset="0"/>
              </a:rPr>
              <a:t>Matching quadrupoles (present and HL-LHC design)</a:t>
            </a:r>
          </a:p>
          <a:p>
            <a:pPr marL="742950" lvl="2" indent="-285750">
              <a:lnSpc>
                <a:spcPct val="130000"/>
              </a:lnSpc>
              <a:spcAft>
                <a:spcPts val="600"/>
              </a:spcAft>
              <a:buClr>
                <a:schemeClr val="tx2"/>
              </a:buClr>
              <a:buFont typeface="Courier New" panose="02070309020205020404" pitchFamily="49" charset="0"/>
              <a:buChar char="o"/>
            </a:pPr>
            <a:r>
              <a:rPr lang="en-US" sz="1400" dirty="0" smtClean="0">
                <a:solidFill>
                  <a:schemeClr val="tx2"/>
                </a:solidFill>
                <a:latin typeface="+mj-lt"/>
                <a:cs typeface="Arial" panose="020B0604020202020204" pitchFamily="34" charset="0"/>
              </a:rPr>
              <a:t>Separation/recombination dipoles</a:t>
            </a:r>
            <a:r>
              <a:rPr lang="en-US" sz="1400" dirty="0">
                <a:solidFill>
                  <a:schemeClr val="tx2"/>
                </a:solidFill>
                <a:cs typeface="Arial" panose="020B0604020202020204" pitchFamily="34" charset="0"/>
              </a:rPr>
              <a:t>(present and HL-LHC</a:t>
            </a:r>
            <a:r>
              <a:rPr lang="en-US" sz="1400" dirty="0" smtClean="0">
                <a:solidFill>
                  <a:schemeClr val="tx2"/>
                </a:solidFill>
                <a:cs typeface="Arial" panose="020B0604020202020204" pitchFamily="34" charset="0"/>
              </a:rPr>
              <a:t> </a:t>
            </a:r>
            <a:r>
              <a:rPr lang="en-US" sz="1400" dirty="0">
                <a:solidFill>
                  <a:schemeClr val="tx2"/>
                </a:solidFill>
                <a:cs typeface="Arial" panose="020B0604020202020204" pitchFamily="34" charset="0"/>
              </a:rPr>
              <a:t>design</a:t>
            </a:r>
            <a:r>
              <a:rPr lang="en-US" sz="1400" dirty="0" smtClean="0">
                <a:solidFill>
                  <a:schemeClr val="tx2"/>
                </a:solidFill>
                <a:cs typeface="Arial" panose="020B0604020202020204" pitchFamily="34" charset="0"/>
              </a:rPr>
              <a:t>)</a:t>
            </a:r>
            <a:endParaRPr lang="en-US" sz="1400" dirty="0" smtClean="0">
              <a:solidFill>
                <a:schemeClr val="tx2"/>
              </a:solidFill>
              <a:latin typeface="+mj-lt"/>
              <a:cs typeface="Arial" panose="020B0604020202020204" pitchFamily="34" charset="0"/>
            </a:endParaRPr>
          </a:p>
          <a:p>
            <a:pPr marL="742950" lvl="2" indent="-285750">
              <a:lnSpc>
                <a:spcPct val="130000"/>
              </a:lnSpc>
              <a:spcAft>
                <a:spcPts val="600"/>
              </a:spcAft>
              <a:buClr>
                <a:schemeClr val="tx2"/>
              </a:buClr>
              <a:buFont typeface="Courier New" panose="02070309020205020404" pitchFamily="49" charset="0"/>
              <a:buChar char="o"/>
            </a:pPr>
            <a:r>
              <a:rPr lang="en-US" sz="1400" dirty="0" smtClean="0">
                <a:solidFill>
                  <a:schemeClr val="tx2"/>
                </a:solidFill>
                <a:latin typeface="+mj-lt"/>
                <a:cs typeface="Arial" panose="020B0604020202020204" pitchFamily="34" charset="0"/>
              </a:rPr>
              <a:t>Inner triplets </a:t>
            </a:r>
            <a:r>
              <a:rPr lang="en-US" sz="1400" dirty="0">
                <a:solidFill>
                  <a:schemeClr val="tx2"/>
                </a:solidFill>
                <a:cs typeface="Arial" panose="020B0604020202020204" pitchFamily="34" charset="0"/>
              </a:rPr>
              <a:t>(present and HL-LHC</a:t>
            </a:r>
            <a:r>
              <a:rPr lang="en-US" sz="1400" dirty="0" smtClean="0">
                <a:solidFill>
                  <a:schemeClr val="tx2"/>
                </a:solidFill>
                <a:cs typeface="Arial" panose="020B0604020202020204" pitchFamily="34" charset="0"/>
              </a:rPr>
              <a:t> </a:t>
            </a:r>
            <a:r>
              <a:rPr lang="en-US" sz="1400" dirty="0">
                <a:solidFill>
                  <a:schemeClr val="tx2"/>
                </a:solidFill>
                <a:cs typeface="Arial" panose="020B0604020202020204" pitchFamily="34" charset="0"/>
              </a:rPr>
              <a:t>design</a:t>
            </a:r>
            <a:r>
              <a:rPr lang="en-US" sz="1400" dirty="0" smtClean="0">
                <a:solidFill>
                  <a:schemeClr val="tx2"/>
                </a:solidFill>
                <a:cs typeface="Arial" panose="020B0604020202020204" pitchFamily="34" charset="0"/>
              </a:rPr>
              <a:t>)</a:t>
            </a:r>
          </a:p>
          <a:p>
            <a:pPr marL="285750" lvl="1" indent="-285750">
              <a:lnSpc>
                <a:spcPct val="130000"/>
              </a:lnSpc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400" b="1" dirty="0" smtClean="0">
                <a:solidFill>
                  <a:srgbClr val="FF0000"/>
                </a:solidFill>
                <a:cs typeface="Arial" panose="020B0604020202020204" pitchFamily="34" charset="0"/>
              </a:rPr>
              <a:t>Ongoing development </a:t>
            </a:r>
            <a:r>
              <a:rPr lang="en-US" sz="1400" dirty="0" smtClean="0">
                <a:solidFill>
                  <a:schemeClr val="tx2"/>
                </a:solidFill>
                <a:cs typeface="Arial" panose="020B0604020202020204" pitchFamily="34" charset="0"/>
              </a:rPr>
              <a:t>to study the impact of </a:t>
            </a:r>
            <a:r>
              <a:rPr lang="en-US" sz="1400" b="1" dirty="0" smtClean="0">
                <a:solidFill>
                  <a:srgbClr val="FF0000"/>
                </a:solidFill>
                <a:cs typeface="Arial" panose="020B0604020202020204" pitchFamily="34" charset="0"/>
              </a:rPr>
              <a:t>shields at the pumping holes </a:t>
            </a:r>
            <a:r>
              <a:rPr lang="en-US" sz="1400" dirty="0" smtClean="0">
                <a:solidFill>
                  <a:schemeClr val="tx2"/>
                </a:solidFill>
                <a:cs typeface="Arial" panose="020B0604020202020204" pitchFamily="34" charset="0"/>
              </a:rPr>
              <a:t>(baffles)</a:t>
            </a:r>
          </a:p>
          <a:p>
            <a:pPr marL="285750" lvl="1" indent="-285750">
              <a:lnSpc>
                <a:spcPct val="130000"/>
              </a:lnSpc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endParaRPr lang="en-US" sz="1400" dirty="0" smtClean="0">
              <a:solidFill>
                <a:schemeClr val="tx2"/>
              </a:solidFill>
              <a:cs typeface="Arial" panose="020B0604020202020204" pitchFamily="34" charset="0"/>
            </a:endParaRPr>
          </a:p>
          <a:p>
            <a:pPr marL="285750" lvl="1" indent="-285750">
              <a:lnSpc>
                <a:spcPct val="130000"/>
              </a:lnSpc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endParaRPr lang="en-US" sz="1400" dirty="0" smtClean="0">
              <a:solidFill>
                <a:schemeClr val="tx2"/>
              </a:solidFill>
              <a:cs typeface="Arial" panose="020B0604020202020204" pitchFamily="34" charset="0"/>
            </a:endParaRPr>
          </a:p>
          <a:p>
            <a:pPr marL="285750" lvl="1" indent="-285750">
              <a:lnSpc>
                <a:spcPct val="130000"/>
              </a:lnSpc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tx2"/>
              </a:solidFill>
              <a:cs typeface="Arial" panose="020B0604020202020204" pitchFamily="34" charset="0"/>
            </a:endParaRPr>
          </a:p>
          <a:p>
            <a:pPr marL="742950" lvl="2" indent="-285750">
              <a:lnSpc>
                <a:spcPct val="130000"/>
              </a:lnSpc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endParaRPr lang="en-US" sz="1400" b="1" dirty="0" smtClean="0">
              <a:solidFill>
                <a:schemeClr val="tx2"/>
              </a:solidFill>
              <a:latin typeface="+mj-lt"/>
              <a:cs typeface="Arial" panose="020B0604020202020204" pitchFamily="34" charset="0"/>
            </a:endParaRPr>
          </a:p>
          <a:p>
            <a:pPr marL="742950" lvl="2" indent="-285750">
              <a:lnSpc>
                <a:spcPct val="150000"/>
              </a:lnSpc>
              <a:spcAft>
                <a:spcPts val="12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endParaRPr lang="en-US" sz="1400" b="1" dirty="0">
              <a:solidFill>
                <a:schemeClr val="tx2"/>
              </a:solidFill>
              <a:latin typeface="+mj-lt"/>
              <a:cs typeface="Arial" panose="020B0604020202020204" pitchFamily="34" charset="0"/>
            </a:endParaRPr>
          </a:p>
          <a:p>
            <a:pPr marL="742950" lvl="2" indent="-285750">
              <a:lnSpc>
                <a:spcPct val="150000"/>
              </a:lnSpc>
              <a:spcAft>
                <a:spcPts val="12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endParaRPr lang="en-US" sz="1400" b="1" dirty="0" smtClean="0">
              <a:solidFill>
                <a:srgbClr val="FF0000"/>
              </a:solidFill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1123950" y="3504210"/>
            <a:ext cx="6896100" cy="2667990"/>
            <a:chOff x="457200" y="3505200"/>
            <a:chExt cx="6896100" cy="2667990"/>
          </a:xfrm>
        </p:grpSpPr>
        <p:pic>
          <p:nvPicPr>
            <p:cNvPr id="73" name="Picture 72" descr="s_59.576m.png"/>
            <p:cNvPicPr>
              <a:picLocks noChangeAspect="1"/>
            </p:cNvPicPr>
            <p:nvPr/>
          </p:nvPicPr>
          <p:blipFill rotWithShape="1"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9054" r="59462" b="20279"/>
            <a:stretch/>
          </p:blipFill>
          <p:spPr>
            <a:xfrm>
              <a:off x="457200" y="3505200"/>
              <a:ext cx="2214042" cy="2485053"/>
            </a:xfrm>
            <a:prstGeom prst="rect">
              <a:avLst/>
            </a:prstGeom>
          </p:spPr>
        </p:pic>
        <p:pic>
          <p:nvPicPr>
            <p:cNvPr id="74" name="Picture 73" descr="s_59.576m.png"/>
            <p:cNvPicPr>
              <a:picLocks noChangeAspect="1"/>
            </p:cNvPicPr>
            <p:nvPr/>
          </p:nvPicPr>
          <p:blipFill rotWithShape="1"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310" t="49918" r="-695" b="-257"/>
            <a:stretch/>
          </p:blipFill>
          <p:spPr>
            <a:xfrm>
              <a:off x="3276600" y="3581400"/>
              <a:ext cx="4076700" cy="2591790"/>
            </a:xfrm>
            <a:prstGeom prst="rect">
              <a:avLst/>
            </a:prstGeom>
          </p:spPr>
        </p:pic>
      </p:grpSp>
      <p:sp>
        <p:nvSpPr>
          <p:cNvPr id="75" name="Rectangle 74"/>
          <p:cNvSpPr/>
          <p:nvPr/>
        </p:nvSpPr>
        <p:spPr>
          <a:xfrm>
            <a:off x="93785" y="6096000"/>
            <a:ext cx="90201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chemeClr val="tx2"/>
                </a:solidFill>
                <a:cs typeface="Arial" panose="020B0604020202020204" pitchFamily="34" charset="0"/>
              </a:rPr>
              <a:t>Details can be found in: </a:t>
            </a:r>
          </a:p>
          <a:p>
            <a:r>
              <a:rPr lang="en-US" sz="1200" dirty="0" smtClean="0">
                <a:solidFill>
                  <a:schemeClr val="tx2"/>
                </a:solidFill>
                <a:cs typeface="Arial" panose="020B0604020202020204" pitchFamily="34" charset="0"/>
              </a:rPr>
              <a:t>G. </a:t>
            </a:r>
            <a:r>
              <a:rPr lang="en-US" sz="1200" dirty="0" err="1" smtClean="0">
                <a:solidFill>
                  <a:schemeClr val="tx2"/>
                </a:solidFill>
                <a:cs typeface="Arial" panose="020B0604020202020204" pitchFamily="34" charset="0"/>
              </a:rPr>
              <a:t>Iadarola</a:t>
            </a:r>
            <a:r>
              <a:rPr lang="en-US" sz="1200" dirty="0" smtClean="0">
                <a:solidFill>
                  <a:schemeClr val="tx2"/>
                </a:solidFill>
                <a:cs typeface="Arial" panose="020B0604020202020204" pitchFamily="34" charset="0"/>
              </a:rPr>
              <a:t> et al., “</a:t>
            </a:r>
            <a:r>
              <a:rPr lang="en-GB" sz="1200" dirty="0">
                <a:solidFill>
                  <a:schemeClr val="tx2"/>
                </a:solidFill>
              </a:rPr>
              <a:t>Beam induced heat load in the cold elements of the </a:t>
            </a:r>
            <a:r>
              <a:rPr lang="en-GB" sz="1200" dirty="0" smtClean="0">
                <a:solidFill>
                  <a:schemeClr val="tx2"/>
                </a:solidFill>
              </a:rPr>
              <a:t>IRs</a:t>
            </a:r>
            <a:r>
              <a:rPr lang="en-US" sz="1200" dirty="0" smtClean="0">
                <a:solidFill>
                  <a:schemeClr val="tx2"/>
                </a:solidFill>
                <a:cs typeface="Arial" panose="020B0604020202020204" pitchFamily="34" charset="0"/>
              </a:rPr>
              <a:t>”, at LARP-</a:t>
            </a:r>
            <a:r>
              <a:rPr lang="en-US" sz="1200" dirty="0" err="1" smtClean="0">
                <a:solidFill>
                  <a:schemeClr val="tx2"/>
                </a:solidFill>
                <a:cs typeface="Arial" panose="020B0604020202020204" pitchFamily="34" charset="0"/>
              </a:rPr>
              <a:t>HiLumi</a:t>
            </a:r>
            <a:r>
              <a:rPr lang="en-US" sz="1200" dirty="0" smtClean="0">
                <a:solidFill>
                  <a:schemeClr val="tx2"/>
                </a:solidFill>
                <a:cs typeface="Arial" panose="020B0604020202020204" pitchFamily="34" charset="0"/>
              </a:rPr>
              <a:t> Meeting, 20 November 2015, KEK – Japan</a:t>
            </a:r>
          </a:p>
          <a:p>
            <a:r>
              <a:rPr lang="en-US" sz="1200" dirty="0" smtClean="0">
                <a:solidFill>
                  <a:schemeClr val="tx2"/>
                </a:solidFill>
                <a:cs typeface="Arial" panose="020B0604020202020204" pitchFamily="34" charset="0"/>
              </a:rPr>
              <a:t>G. </a:t>
            </a:r>
            <a:r>
              <a:rPr lang="en-US" sz="1200" dirty="0" err="1" smtClean="0">
                <a:solidFill>
                  <a:schemeClr val="tx2"/>
                </a:solidFill>
                <a:cs typeface="Arial" panose="020B0604020202020204" pitchFamily="34" charset="0"/>
              </a:rPr>
              <a:t>Rumolo</a:t>
            </a:r>
            <a:r>
              <a:rPr lang="en-US" sz="1200" dirty="0" smtClean="0">
                <a:solidFill>
                  <a:schemeClr val="tx2"/>
                </a:solidFill>
                <a:cs typeface="Arial" panose="020B0604020202020204" pitchFamily="34" charset="0"/>
              </a:rPr>
              <a:t> et al.,  “</a:t>
            </a:r>
            <a:r>
              <a:rPr lang="en-GB" sz="1200" dirty="0">
                <a:solidFill>
                  <a:schemeClr val="tx2"/>
                </a:solidFill>
              </a:rPr>
              <a:t>Progress on electron cloud studies for </a:t>
            </a:r>
            <a:r>
              <a:rPr lang="en-GB" sz="1200" dirty="0" smtClean="0">
                <a:solidFill>
                  <a:schemeClr val="tx2"/>
                </a:solidFill>
              </a:rPr>
              <a:t>HL-LHC”, at </a:t>
            </a:r>
            <a:r>
              <a:rPr lang="en-GB" sz="1200" dirty="0">
                <a:solidFill>
                  <a:schemeClr val="tx2"/>
                </a:solidFill>
              </a:rPr>
              <a:t>48th </a:t>
            </a:r>
            <a:r>
              <a:rPr lang="en-GB" sz="1200" dirty="0" err="1">
                <a:solidFill>
                  <a:schemeClr val="tx2"/>
                </a:solidFill>
              </a:rPr>
              <a:t>HiLumi</a:t>
            </a:r>
            <a:r>
              <a:rPr lang="en-GB" sz="1200" dirty="0">
                <a:solidFill>
                  <a:schemeClr val="tx2"/>
                </a:solidFill>
              </a:rPr>
              <a:t> WP2 Task Leader </a:t>
            </a:r>
            <a:r>
              <a:rPr lang="en-GB" sz="1200" dirty="0" smtClean="0">
                <a:solidFill>
                  <a:schemeClr val="tx2"/>
                </a:solidFill>
              </a:rPr>
              <a:t>Meeting, </a:t>
            </a:r>
            <a:r>
              <a:rPr lang="en-GB" sz="1200" dirty="0">
                <a:solidFill>
                  <a:schemeClr val="tx2"/>
                </a:solidFill>
              </a:rPr>
              <a:t>24 April </a:t>
            </a:r>
            <a:r>
              <a:rPr lang="en-GB" sz="1200" dirty="0" smtClean="0">
                <a:solidFill>
                  <a:schemeClr val="tx2"/>
                </a:solidFill>
              </a:rPr>
              <a:t>2015, CERN</a:t>
            </a:r>
            <a:endParaRPr lang="en-GB" sz="1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5499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endens_ArcQuad_31kicks_1.2e11_sey1.2_unif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214" y="2144625"/>
            <a:ext cx="4389120" cy="3291840"/>
          </a:xfrm>
          <a:prstGeom prst="rect">
            <a:avLst/>
          </a:prstGeom>
        </p:spPr>
      </p:pic>
      <p:pic>
        <p:nvPicPr>
          <p:cNvPr id="5" name="Picture 4" descr="cendens_ArcQuad_67kicks_1.2e11_sey1.2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8334" y="2144625"/>
            <a:ext cx="4389120" cy="329184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250839" y="1876914"/>
            <a:ext cx="14418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From buildup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853532" y="1876914"/>
            <a:ext cx="964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Uniform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3271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o 29"/>
          <p:cNvGrpSpPr/>
          <p:nvPr/>
        </p:nvGrpSpPr>
        <p:grpSpPr>
          <a:xfrm>
            <a:off x="0" y="68882"/>
            <a:ext cx="9144000" cy="921718"/>
            <a:chOff x="0" y="68882"/>
            <a:chExt cx="9144000" cy="921718"/>
          </a:xfrm>
        </p:grpSpPr>
        <p:cxnSp>
          <p:nvCxnSpPr>
            <p:cNvPr id="9" name="Straight Connector 8"/>
            <p:cNvCxnSpPr/>
            <p:nvPr/>
          </p:nvCxnSpPr>
          <p:spPr>
            <a:xfrm>
              <a:off x="1143000" y="457200"/>
              <a:ext cx="8001000" cy="0"/>
            </a:xfrm>
            <a:prstGeom prst="line">
              <a:avLst/>
            </a:prstGeom>
            <a:ln w="34925" cap="rnd">
              <a:solidFill>
                <a:srgbClr val="4A7DBA"/>
              </a:solidFill>
              <a:round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" name="Picture 2" descr="C:\Octavio\CERN\cern_logo_white.gif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19456" y="68882"/>
              <a:ext cx="952200" cy="921718"/>
            </a:xfrm>
            <a:prstGeom prst="rect">
              <a:avLst/>
            </a:prstGeom>
            <a:noFill/>
          </p:spPr>
        </p:pic>
        <p:cxnSp>
          <p:nvCxnSpPr>
            <p:cNvPr id="11" name="Straight Connector 6"/>
            <p:cNvCxnSpPr/>
            <p:nvPr/>
          </p:nvCxnSpPr>
          <p:spPr>
            <a:xfrm>
              <a:off x="0" y="457200"/>
              <a:ext cx="152400" cy="0"/>
            </a:xfrm>
            <a:prstGeom prst="line">
              <a:avLst/>
            </a:prstGeom>
            <a:ln w="34925" cap="rnd">
              <a:solidFill>
                <a:srgbClr val="4A7DBA"/>
              </a:solidFill>
              <a:round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7"/>
          <p:cNvSpPr txBox="1"/>
          <p:nvPr/>
        </p:nvSpPr>
        <p:spPr>
          <a:xfrm>
            <a:off x="1219200" y="0"/>
            <a:ext cx="762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 dirty="0" smtClean="0">
                <a:solidFill>
                  <a:schemeClr val="tx2"/>
                </a:solidFill>
                <a:latin typeface="Calibri" pitchFamily="34" charset="0"/>
              </a:rPr>
              <a:t>e-cloud in the arc main magnets</a:t>
            </a:r>
            <a:endParaRPr lang="en-US" sz="2400" b="1" dirty="0">
              <a:solidFill>
                <a:schemeClr val="tx2"/>
              </a:solidFill>
              <a:latin typeface="Calibri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169068" y="564124"/>
            <a:ext cx="7848600" cy="38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lnSpc>
                <a:spcPct val="150000"/>
              </a:lnSpc>
              <a:buClr>
                <a:schemeClr val="tx2"/>
              </a:buClr>
            </a:pPr>
            <a:r>
              <a:rPr lang="en-US" sz="1400" dirty="0" smtClean="0">
                <a:solidFill>
                  <a:schemeClr val="tx2"/>
                </a:solidFill>
                <a:latin typeface="+mj-lt"/>
                <a:cs typeface="Arial" panose="020B0604020202020204" pitchFamily="34" charset="0"/>
              </a:rPr>
              <a:t>For </a:t>
            </a:r>
            <a:r>
              <a:rPr lang="en-US" sz="1400" dirty="0" smtClean="0">
                <a:solidFill>
                  <a:schemeClr val="tx2"/>
                </a:solidFill>
                <a:latin typeface="+mj-lt"/>
                <a:cs typeface="Arial" panose="020B0604020202020204" pitchFamily="34" charset="0"/>
              </a:rPr>
              <a:t>cold </a:t>
            </a:r>
            <a:r>
              <a:rPr lang="en-US" sz="1400" dirty="0" smtClean="0">
                <a:solidFill>
                  <a:schemeClr val="tx2"/>
                </a:solidFill>
                <a:latin typeface="+mj-lt"/>
                <a:cs typeface="Arial" panose="020B0604020202020204" pitchFamily="34" charset="0"/>
              </a:rPr>
              <a:t>magnets in the arcs </a:t>
            </a:r>
            <a:r>
              <a:rPr lang="en-US" sz="1400" b="1" dirty="0" smtClean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we will </a:t>
            </a:r>
            <a:r>
              <a:rPr lang="en-US" sz="1400" b="1" dirty="0">
                <a:solidFill>
                  <a:srgbClr val="FF0000"/>
                </a:solidFill>
                <a:cs typeface="Arial" panose="020B0604020202020204" pitchFamily="34" charset="0"/>
              </a:rPr>
              <a:t>have </a:t>
            </a:r>
            <a:r>
              <a:rPr lang="en-US" sz="1400" b="1" dirty="0" smtClean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to rely on beam induced scrubbing </a:t>
            </a:r>
            <a:r>
              <a:rPr lang="en-US" sz="1400" dirty="0" smtClean="0">
                <a:solidFill>
                  <a:schemeClr val="tx2"/>
                </a:solidFill>
                <a:latin typeface="+mj-lt"/>
                <a:cs typeface="Arial" panose="020B0604020202020204" pitchFamily="34" charset="0"/>
              </a:rPr>
              <a:t>also in the HL-LHC era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26"/>
          <a:stretch/>
        </p:blipFill>
        <p:spPr>
          <a:xfrm>
            <a:off x="4648200" y="1355516"/>
            <a:ext cx="4389129" cy="306056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12"/>
          <a:stretch/>
        </p:blipFill>
        <p:spPr>
          <a:xfrm>
            <a:off x="411471" y="1351994"/>
            <a:ext cx="4389129" cy="306760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56510" y="1047194"/>
            <a:ext cx="338688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 smtClean="0">
                <a:solidFill>
                  <a:schemeClr val="tx2"/>
                </a:solidFill>
                <a:cs typeface="Arial" panose="020B0604020202020204" pitchFamily="34" charset="0"/>
              </a:rPr>
              <a:t>Nominal</a:t>
            </a:r>
            <a:endParaRPr lang="en-GB" b="1" dirty="0"/>
          </a:p>
        </p:txBody>
      </p:sp>
      <p:sp>
        <p:nvSpPr>
          <p:cNvPr id="15" name="Rectangle 14"/>
          <p:cNvSpPr/>
          <p:nvPr/>
        </p:nvSpPr>
        <p:spPr>
          <a:xfrm>
            <a:off x="5201652" y="1047194"/>
            <a:ext cx="338688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 smtClean="0">
                <a:solidFill>
                  <a:schemeClr val="tx2"/>
                </a:solidFill>
                <a:cs typeface="Arial" panose="020B0604020202020204" pitchFamily="34" charset="0"/>
              </a:rPr>
              <a:t>HL-LHC</a:t>
            </a:r>
            <a:endParaRPr lang="en-GB" b="1" dirty="0"/>
          </a:p>
        </p:txBody>
      </p:sp>
      <p:sp>
        <p:nvSpPr>
          <p:cNvPr id="16" name="Rectangle 15"/>
          <p:cNvSpPr/>
          <p:nvPr/>
        </p:nvSpPr>
        <p:spPr>
          <a:xfrm>
            <a:off x="457200" y="4572000"/>
            <a:ext cx="7924800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2" indent="-285750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GB" sz="1400" dirty="0" smtClean="0">
                <a:solidFill>
                  <a:schemeClr val="tx2"/>
                </a:solidFill>
                <a:latin typeface="+mj-lt"/>
                <a:cs typeface="Arial" panose="020B0604020202020204" pitchFamily="34" charset="0"/>
              </a:rPr>
              <a:t>Stronger heat load in the HL-LHC mainly for large values of SEY </a:t>
            </a:r>
          </a:p>
          <a:p>
            <a:pPr marL="285750" lvl="2" indent="-285750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GB" sz="1400" dirty="0" smtClean="0">
                <a:solidFill>
                  <a:schemeClr val="tx2"/>
                </a:solidFill>
                <a:latin typeface="+mj-lt"/>
                <a:cs typeface="Arial" panose="020B0604020202020204" pitchFamily="34" charset="0"/>
              </a:rPr>
              <a:t>Scrubbing should allow us to achieve </a:t>
            </a:r>
            <a:r>
              <a:rPr lang="en-GB" sz="1400" b="1" dirty="0" smtClean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SEY&lt;1.3</a:t>
            </a:r>
            <a:r>
              <a:rPr lang="en-GB" sz="1400" dirty="0" smtClean="0">
                <a:solidFill>
                  <a:schemeClr val="tx2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en-GB" sz="1400" dirty="0" smtClean="0">
                <a:solidFill>
                  <a:schemeClr val="tx2"/>
                </a:solidFill>
                <a:latin typeface="+mj-lt"/>
                <a:cs typeface="Arial" panose="020B0604020202020204" pitchFamily="34" charset="0"/>
                <a:sym typeface="Wingdings" panose="05000000000000000000" pitchFamily="2" charset="2"/>
              </a:rPr>
              <a:t> e-cloud suppression in the dipoles</a:t>
            </a:r>
          </a:p>
          <a:p>
            <a:pPr marL="742950" lvl="3" indent="-285750">
              <a:lnSpc>
                <a:spcPct val="150000"/>
              </a:lnSpc>
              <a:buClr>
                <a:schemeClr val="tx2"/>
              </a:buClr>
              <a:buFont typeface="Wingdings" panose="05000000000000000000" pitchFamily="2" charset="2"/>
              <a:buChar char="à"/>
            </a:pPr>
            <a:r>
              <a:rPr lang="en-GB" sz="1400" dirty="0" smtClean="0">
                <a:solidFill>
                  <a:schemeClr val="tx2"/>
                </a:solidFill>
                <a:latin typeface="+mj-lt"/>
                <a:cs typeface="Arial" panose="020B0604020202020204" pitchFamily="34" charset="0"/>
                <a:sym typeface="Wingdings" panose="05000000000000000000" pitchFamily="2" charset="2"/>
              </a:rPr>
              <a:t>Heat load in the </a:t>
            </a:r>
            <a:r>
              <a:rPr lang="en-GB" sz="1400" b="1" dirty="0" smtClean="0">
                <a:solidFill>
                  <a:srgbClr val="FF0000"/>
                </a:solidFill>
                <a:latin typeface="+mj-lt"/>
                <a:cs typeface="Arial" panose="020B0604020202020204" pitchFamily="34" charset="0"/>
                <a:sym typeface="Wingdings" panose="05000000000000000000" pitchFamily="2" charset="2"/>
              </a:rPr>
              <a:t>arcs within </a:t>
            </a:r>
            <a:r>
              <a:rPr lang="en-GB" sz="1400" b="1" dirty="0" err="1" smtClean="0">
                <a:solidFill>
                  <a:srgbClr val="FF0000"/>
                </a:solidFill>
                <a:latin typeface="+mj-lt"/>
                <a:cs typeface="Arial" panose="020B0604020202020204" pitchFamily="34" charset="0"/>
                <a:sym typeface="Wingdings" panose="05000000000000000000" pitchFamily="2" charset="2"/>
              </a:rPr>
              <a:t>cryo</a:t>
            </a:r>
            <a:r>
              <a:rPr lang="en-GB" sz="1400" b="1" dirty="0" smtClean="0">
                <a:solidFill>
                  <a:srgbClr val="FF0000"/>
                </a:solidFill>
                <a:latin typeface="+mj-lt"/>
                <a:cs typeface="Arial" panose="020B0604020202020204" pitchFamily="34" charset="0"/>
                <a:sym typeface="Wingdings" panose="05000000000000000000" pitchFamily="2" charset="2"/>
              </a:rPr>
              <a:t> cooling capacity</a:t>
            </a:r>
          </a:p>
          <a:p>
            <a:pPr marL="742950" lvl="3" indent="-285750">
              <a:lnSpc>
                <a:spcPct val="150000"/>
              </a:lnSpc>
              <a:buClr>
                <a:schemeClr val="tx2"/>
              </a:buClr>
              <a:buFont typeface="Wingdings" panose="05000000000000000000" pitchFamily="2" charset="2"/>
              <a:buChar char="à"/>
            </a:pPr>
            <a:r>
              <a:rPr lang="en-GB" sz="1400" dirty="0" smtClean="0">
                <a:solidFill>
                  <a:schemeClr val="tx2"/>
                </a:solidFill>
                <a:latin typeface="+mj-lt"/>
                <a:cs typeface="Arial" panose="020B0604020202020204" pitchFamily="34" charset="0"/>
                <a:sym typeface="Wingdings" panose="05000000000000000000" pitchFamily="2" charset="2"/>
              </a:rPr>
              <a:t>But </a:t>
            </a:r>
            <a:r>
              <a:rPr lang="en-GB" sz="1400" b="1" dirty="0" smtClean="0">
                <a:solidFill>
                  <a:srgbClr val="FF0000"/>
                </a:solidFill>
                <a:latin typeface="+mj-lt"/>
                <a:cs typeface="Arial" panose="020B0604020202020204" pitchFamily="34" charset="0"/>
                <a:sym typeface="Wingdings" panose="05000000000000000000" pitchFamily="2" charset="2"/>
              </a:rPr>
              <a:t>e-cloud still present in the quadrupoles</a:t>
            </a:r>
          </a:p>
          <a:p>
            <a:pPr marL="742950" lvl="3" indent="-285750">
              <a:lnSpc>
                <a:spcPct val="150000"/>
              </a:lnSpc>
              <a:buClr>
                <a:schemeClr val="tx2"/>
              </a:buClr>
              <a:buFont typeface="Wingdings" panose="05000000000000000000" pitchFamily="2" charset="2"/>
              <a:buChar char="à"/>
            </a:pPr>
            <a:endParaRPr lang="en-GB" sz="1400" dirty="0" smtClean="0">
              <a:solidFill>
                <a:schemeClr val="tx2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695556" y="5967689"/>
            <a:ext cx="7848600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ctr">
              <a:lnSpc>
                <a:spcPct val="150000"/>
              </a:lnSpc>
              <a:buClr>
                <a:schemeClr val="tx2"/>
              </a:buClr>
            </a:pPr>
            <a:r>
              <a:rPr lang="en-US" b="1" dirty="0" smtClean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What is the effect on beam stability/degradation?</a:t>
            </a:r>
          </a:p>
        </p:txBody>
      </p:sp>
    </p:spTree>
    <p:extLst>
      <p:ext uri="{BB962C8B-B14F-4D97-AF65-F5344CB8AC3E}">
        <p14:creationId xmlns:p14="http://schemas.microsoft.com/office/powerpoint/2010/main" val="3409828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o 29"/>
          <p:cNvGrpSpPr/>
          <p:nvPr/>
        </p:nvGrpSpPr>
        <p:grpSpPr>
          <a:xfrm>
            <a:off x="0" y="68882"/>
            <a:ext cx="9144000" cy="921718"/>
            <a:chOff x="0" y="68882"/>
            <a:chExt cx="9144000" cy="921718"/>
          </a:xfrm>
        </p:grpSpPr>
        <p:cxnSp>
          <p:nvCxnSpPr>
            <p:cNvPr id="9" name="Straight Connector 8"/>
            <p:cNvCxnSpPr/>
            <p:nvPr/>
          </p:nvCxnSpPr>
          <p:spPr>
            <a:xfrm>
              <a:off x="1143000" y="457200"/>
              <a:ext cx="8001000" cy="0"/>
            </a:xfrm>
            <a:prstGeom prst="line">
              <a:avLst/>
            </a:prstGeom>
            <a:ln w="34925" cap="rnd">
              <a:solidFill>
                <a:srgbClr val="4A7DBA"/>
              </a:solidFill>
              <a:round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" name="Picture 2" descr="C:\Octavio\CERN\cern_logo_white.gif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19456" y="68882"/>
              <a:ext cx="952200" cy="921718"/>
            </a:xfrm>
            <a:prstGeom prst="rect">
              <a:avLst/>
            </a:prstGeom>
            <a:noFill/>
          </p:spPr>
        </p:pic>
        <p:cxnSp>
          <p:nvCxnSpPr>
            <p:cNvPr id="11" name="Straight Connector 6"/>
            <p:cNvCxnSpPr/>
            <p:nvPr/>
          </p:nvCxnSpPr>
          <p:spPr>
            <a:xfrm>
              <a:off x="0" y="457200"/>
              <a:ext cx="152400" cy="0"/>
            </a:xfrm>
            <a:prstGeom prst="line">
              <a:avLst/>
            </a:prstGeom>
            <a:ln w="34925" cap="rnd">
              <a:solidFill>
                <a:srgbClr val="4A7DBA"/>
              </a:solidFill>
              <a:round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7"/>
          <p:cNvSpPr txBox="1"/>
          <p:nvPr/>
        </p:nvSpPr>
        <p:spPr>
          <a:xfrm>
            <a:off x="1219200" y="0"/>
            <a:ext cx="762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 dirty="0">
                <a:solidFill>
                  <a:schemeClr val="tx2"/>
                </a:solidFill>
                <a:latin typeface="Calibri" pitchFamily="34" charset="0"/>
              </a:rPr>
              <a:t>The </a:t>
            </a:r>
            <a:r>
              <a:rPr lang="en-US" sz="2400" b="1" dirty="0" err="1">
                <a:solidFill>
                  <a:schemeClr val="tx2"/>
                </a:solidFill>
                <a:latin typeface="Calibri" pitchFamily="34" charset="0"/>
              </a:rPr>
              <a:t>PyECLOUD-PyHEADTAIL</a:t>
            </a:r>
            <a:r>
              <a:rPr lang="en-US" sz="2400" b="1" dirty="0">
                <a:solidFill>
                  <a:schemeClr val="tx2"/>
                </a:solidFill>
                <a:latin typeface="Calibri" pitchFamily="34" charset="0"/>
              </a:rPr>
              <a:t> simulation setup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143000" y="1143000"/>
            <a:ext cx="7696200" cy="24776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1" indent="-285750">
              <a:lnSpc>
                <a:spcPct val="150000"/>
              </a:lnSpc>
              <a:spcAft>
                <a:spcPts val="12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500" dirty="0" smtClean="0">
                <a:solidFill>
                  <a:schemeClr val="tx2"/>
                </a:solidFill>
                <a:latin typeface="+mj-lt"/>
                <a:cs typeface="Arial" panose="020B0604020202020204" pitchFamily="34" charset="0"/>
              </a:rPr>
              <a:t>Impact of e-cloud on beam quality/stability is usually </a:t>
            </a:r>
            <a:r>
              <a:rPr lang="en-US" sz="1500" b="1" dirty="0" smtClean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estimated by </a:t>
            </a:r>
            <a:r>
              <a:rPr lang="en-US" sz="1500" b="1" dirty="0" err="1" smtClean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MacroParticle</a:t>
            </a:r>
            <a:r>
              <a:rPr lang="en-US" sz="1500" b="1" dirty="0" smtClean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 (MP) simulations</a:t>
            </a:r>
          </a:p>
          <a:p>
            <a:pPr marL="285750" lvl="1" indent="-285750">
              <a:lnSpc>
                <a:spcPct val="150000"/>
              </a:lnSpc>
              <a:spcAft>
                <a:spcPts val="12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500" dirty="0" smtClean="0">
                <a:solidFill>
                  <a:schemeClr val="tx2"/>
                </a:solidFill>
                <a:latin typeface="+mj-lt"/>
                <a:cs typeface="Arial" panose="020B0604020202020204" pitchFamily="34" charset="0"/>
              </a:rPr>
              <a:t>Unfortunately the available tool (HEADTAIL) </a:t>
            </a:r>
            <a:r>
              <a:rPr lang="en-US" sz="1500" b="1" dirty="0" smtClean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could not handle the required simulation scenarios </a:t>
            </a:r>
            <a:r>
              <a:rPr lang="en-US" sz="1500" dirty="0" smtClean="0">
                <a:solidFill>
                  <a:schemeClr val="tx2"/>
                </a:solidFill>
                <a:latin typeface="+mj-lt"/>
                <a:cs typeface="Arial" panose="020B0604020202020204" pitchFamily="34" charset="0"/>
              </a:rPr>
              <a:t>(quadrupole field, non negligible impact of the beam chamber)</a:t>
            </a:r>
          </a:p>
          <a:p>
            <a:pPr marL="985838" lvl="1" indent="-269875">
              <a:lnSpc>
                <a:spcPct val="150000"/>
              </a:lnSpc>
              <a:spcAft>
                <a:spcPts val="1200"/>
              </a:spcAft>
              <a:buClr>
                <a:schemeClr val="tx2"/>
              </a:buClr>
            </a:pPr>
            <a:r>
              <a:rPr lang="en-US" sz="1500" dirty="0" smtClean="0">
                <a:solidFill>
                  <a:schemeClr val="tx2"/>
                </a:solidFill>
                <a:latin typeface="+mj-lt"/>
                <a:cs typeface="Arial" panose="020B0604020202020204" pitchFamily="34" charset="0"/>
                <a:sym typeface="Wingdings" panose="05000000000000000000" pitchFamily="2" charset="2"/>
              </a:rPr>
              <a:t>	</a:t>
            </a:r>
            <a:r>
              <a:rPr lang="en-US" sz="1500" dirty="0" smtClean="0">
                <a:solidFill>
                  <a:schemeClr val="tx2"/>
                </a:solidFill>
                <a:latin typeface="+mj-lt"/>
                <a:cs typeface="Arial" panose="020B0604020202020204" pitchFamily="34" charset="0"/>
              </a:rPr>
              <a:t>Important </a:t>
            </a:r>
            <a:r>
              <a:rPr lang="en-US" sz="1500" b="1" dirty="0" smtClean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code development activity </a:t>
            </a:r>
            <a:r>
              <a:rPr lang="en-US" sz="1500" dirty="0" smtClean="0">
                <a:solidFill>
                  <a:schemeClr val="tx2"/>
                </a:solidFill>
                <a:latin typeface="+mj-lt"/>
                <a:cs typeface="Arial" panose="020B0604020202020204" pitchFamily="34" charset="0"/>
              </a:rPr>
              <a:t>the last year in the framework of a </a:t>
            </a:r>
            <a:r>
              <a:rPr lang="en-US" sz="1500" b="1" dirty="0" smtClean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much broader reorganization</a:t>
            </a:r>
            <a:r>
              <a:rPr lang="en-US" sz="1500" dirty="0" smtClean="0">
                <a:solidFill>
                  <a:schemeClr val="tx2"/>
                </a:solidFill>
                <a:latin typeface="+mj-lt"/>
                <a:cs typeface="Arial" panose="020B0604020202020204" pitchFamily="34" charset="0"/>
              </a:rPr>
              <a:t> of our simulation tools:</a:t>
            </a:r>
          </a:p>
        </p:txBody>
      </p:sp>
      <p:sp>
        <p:nvSpPr>
          <p:cNvPr id="3" name="Rectangle 2"/>
          <p:cNvSpPr/>
          <p:nvPr/>
        </p:nvSpPr>
        <p:spPr>
          <a:xfrm>
            <a:off x="1302532" y="4382869"/>
            <a:ext cx="171040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solidFill>
                  <a:schemeClr val="tx2"/>
                </a:solidFill>
                <a:cs typeface="Arial" panose="020B0604020202020204" pitchFamily="34" charset="0"/>
              </a:rPr>
              <a:t>Monolithic code</a:t>
            </a:r>
          </a:p>
          <a:p>
            <a:pPr algn="ctr"/>
            <a:r>
              <a:rPr lang="en-US" b="1" dirty="0" smtClean="0">
                <a:solidFill>
                  <a:srgbClr val="FF0000"/>
                </a:solidFill>
                <a:cs typeface="Arial" panose="020B0604020202020204" pitchFamily="34" charset="0"/>
              </a:rPr>
              <a:t>HEADTAIL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6" name="Right Arrow 5"/>
          <p:cNvSpPr/>
          <p:nvPr/>
        </p:nvSpPr>
        <p:spPr>
          <a:xfrm>
            <a:off x="3944868" y="4410417"/>
            <a:ext cx="533400" cy="5912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/>
        </p:nvSpPr>
        <p:spPr>
          <a:xfrm>
            <a:off x="5410200" y="4382869"/>
            <a:ext cx="279147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solidFill>
                  <a:schemeClr val="tx2"/>
                </a:solidFill>
                <a:cs typeface="Arial" panose="020B0604020202020204" pitchFamily="34" charset="0"/>
              </a:rPr>
              <a:t>Modular and scriptable tool</a:t>
            </a:r>
          </a:p>
          <a:p>
            <a:pPr algn="ctr"/>
            <a:r>
              <a:rPr lang="en-US" b="1" dirty="0" err="1" smtClean="0">
                <a:solidFill>
                  <a:srgbClr val="FF0000"/>
                </a:solidFill>
                <a:cs typeface="Arial" panose="020B0604020202020204" pitchFamily="34" charset="0"/>
              </a:rPr>
              <a:t>PyHEADTAIL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09600" y="6096000"/>
            <a:ext cx="54418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>
                <a:solidFill>
                  <a:schemeClr val="tx2"/>
                </a:solidFill>
                <a:cs typeface="Arial" panose="020B0604020202020204" pitchFamily="34" charset="0"/>
              </a:rPr>
              <a:t>See also: K. Li, “</a:t>
            </a:r>
            <a:r>
              <a:rPr lang="en-US" sz="1200" dirty="0" err="1" smtClean="0">
                <a:solidFill>
                  <a:schemeClr val="tx2"/>
                </a:solidFill>
                <a:cs typeface="Arial" panose="020B0604020202020204" pitchFamily="34" charset="0"/>
              </a:rPr>
              <a:t>PyHEADTAIL</a:t>
            </a:r>
            <a:r>
              <a:rPr lang="en-US" sz="1200" dirty="0" smtClean="0">
                <a:solidFill>
                  <a:schemeClr val="tx2"/>
                </a:solidFill>
                <a:cs typeface="Arial" panose="020B0604020202020204" pitchFamily="34" charset="0"/>
              </a:rPr>
              <a:t>”, at </a:t>
            </a:r>
            <a:r>
              <a:rPr lang="en-US" sz="1200" dirty="0" smtClean="0">
                <a:solidFill>
                  <a:schemeClr val="tx2"/>
                </a:solidFill>
                <a:cs typeface="Arial" panose="020B0604020202020204" pitchFamily="34" charset="0"/>
                <a:hlinkClick r:id="rId4"/>
              </a:rPr>
              <a:t>BE-ABP information meeting</a:t>
            </a:r>
            <a:r>
              <a:rPr lang="en-US" sz="1200" dirty="0" smtClean="0">
                <a:solidFill>
                  <a:schemeClr val="tx2"/>
                </a:solidFill>
                <a:cs typeface="Arial" panose="020B0604020202020204" pitchFamily="34" charset="0"/>
              </a:rPr>
              <a:t>, 12 March 2015, CERN 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07325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 animBg="1"/>
      <p:bldP spid="18" grpId="0"/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/>
          <p:cNvSpPr/>
          <p:nvPr/>
        </p:nvSpPr>
        <p:spPr>
          <a:xfrm>
            <a:off x="389785" y="2290466"/>
            <a:ext cx="1961904" cy="40613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45" name="Rectangle 44"/>
          <p:cNvSpPr/>
          <p:nvPr/>
        </p:nvSpPr>
        <p:spPr>
          <a:xfrm>
            <a:off x="389785" y="1828800"/>
            <a:ext cx="1961904" cy="461665"/>
          </a:xfrm>
          <a:prstGeom prst="rect">
            <a:avLst/>
          </a:prstGeom>
          <a:solidFill>
            <a:schemeClr val="accent3"/>
          </a:solidFill>
        </p:spPr>
        <p:txBody>
          <a:bodyPr wrap="square" anchor="ctr">
            <a:noAutofit/>
          </a:bodyPr>
          <a:lstStyle/>
          <a:p>
            <a:pPr algn="ctr"/>
            <a:r>
              <a:rPr lang="en-US" sz="1200" b="1" dirty="0" err="1" smtClean="0">
                <a:solidFill>
                  <a:schemeClr val="bg1"/>
                </a:solidFill>
              </a:rPr>
              <a:t>PyHEADTAIL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6996516" y="2290466"/>
            <a:ext cx="1961904" cy="40613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6" name="Rectangle 15"/>
          <p:cNvSpPr/>
          <p:nvPr/>
        </p:nvSpPr>
        <p:spPr>
          <a:xfrm>
            <a:off x="2495462" y="2290465"/>
            <a:ext cx="4357284" cy="40613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v</a:t>
            </a:r>
            <a:endParaRPr lang="en-US" sz="1200" dirty="0"/>
          </a:p>
        </p:txBody>
      </p:sp>
      <p:cxnSp>
        <p:nvCxnSpPr>
          <p:cNvPr id="42" name="Connettore 2 25"/>
          <p:cNvCxnSpPr/>
          <p:nvPr/>
        </p:nvCxnSpPr>
        <p:spPr>
          <a:xfrm>
            <a:off x="5234396" y="4297773"/>
            <a:ext cx="0" cy="225213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uppo 29"/>
          <p:cNvGrpSpPr/>
          <p:nvPr/>
        </p:nvGrpSpPr>
        <p:grpSpPr>
          <a:xfrm>
            <a:off x="0" y="68882"/>
            <a:ext cx="9144000" cy="921718"/>
            <a:chOff x="0" y="68882"/>
            <a:chExt cx="9144000" cy="921718"/>
          </a:xfrm>
        </p:grpSpPr>
        <p:cxnSp>
          <p:nvCxnSpPr>
            <p:cNvPr id="9" name="Straight Connector 8"/>
            <p:cNvCxnSpPr/>
            <p:nvPr/>
          </p:nvCxnSpPr>
          <p:spPr>
            <a:xfrm>
              <a:off x="1143000" y="457200"/>
              <a:ext cx="8001000" cy="0"/>
            </a:xfrm>
            <a:prstGeom prst="line">
              <a:avLst/>
            </a:prstGeom>
            <a:ln w="34925" cap="rnd">
              <a:solidFill>
                <a:srgbClr val="4A7DBA"/>
              </a:solidFill>
              <a:round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" name="Picture 2" descr="C:\Octavio\CERN\cern_logo_white.gif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19456" y="68882"/>
              <a:ext cx="952200" cy="921718"/>
            </a:xfrm>
            <a:prstGeom prst="rect">
              <a:avLst/>
            </a:prstGeom>
            <a:noFill/>
          </p:spPr>
        </p:pic>
        <p:cxnSp>
          <p:nvCxnSpPr>
            <p:cNvPr id="11" name="Straight Connector 6"/>
            <p:cNvCxnSpPr/>
            <p:nvPr/>
          </p:nvCxnSpPr>
          <p:spPr>
            <a:xfrm>
              <a:off x="0" y="457200"/>
              <a:ext cx="152400" cy="0"/>
            </a:xfrm>
            <a:prstGeom prst="line">
              <a:avLst/>
            </a:prstGeom>
            <a:ln w="34925" cap="rnd">
              <a:solidFill>
                <a:srgbClr val="4A7DBA"/>
              </a:solidFill>
              <a:round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7"/>
          <p:cNvSpPr txBox="1"/>
          <p:nvPr/>
        </p:nvSpPr>
        <p:spPr>
          <a:xfrm>
            <a:off x="1219200" y="0"/>
            <a:ext cx="762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 dirty="0" smtClean="0">
                <a:solidFill>
                  <a:schemeClr val="tx2"/>
                </a:solidFill>
                <a:latin typeface="Calibri" pitchFamily="34" charset="0"/>
              </a:rPr>
              <a:t>The </a:t>
            </a:r>
            <a:r>
              <a:rPr lang="en-US" sz="2400" b="1" dirty="0" err="1" smtClean="0">
                <a:solidFill>
                  <a:schemeClr val="tx2"/>
                </a:solidFill>
                <a:latin typeface="Calibri" pitchFamily="34" charset="0"/>
              </a:rPr>
              <a:t>PyECLOUD-PyHEADTAIL</a:t>
            </a:r>
            <a:r>
              <a:rPr lang="en-US" sz="2400" b="1" dirty="0" smtClean="0">
                <a:solidFill>
                  <a:schemeClr val="tx2"/>
                </a:solidFill>
                <a:latin typeface="Calibri" pitchFamily="34" charset="0"/>
              </a:rPr>
              <a:t> simulation setup</a:t>
            </a:r>
            <a:endParaRPr lang="en-US" sz="2400" b="1" dirty="0">
              <a:solidFill>
                <a:schemeClr val="tx2"/>
              </a:solidFill>
              <a:latin typeface="Calibri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169068" y="564124"/>
            <a:ext cx="7848600" cy="10849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lnSpc>
                <a:spcPct val="150000"/>
              </a:lnSpc>
              <a:buClr>
                <a:schemeClr val="tx2"/>
              </a:buClr>
            </a:pPr>
            <a:r>
              <a:rPr lang="en-US" sz="1400" dirty="0" smtClean="0">
                <a:solidFill>
                  <a:schemeClr val="tx2"/>
                </a:solidFill>
                <a:latin typeface="+mj-lt"/>
                <a:cs typeface="Arial" panose="020B0604020202020204" pitchFamily="34" charset="0"/>
              </a:rPr>
              <a:t>We dropped the traditional approach of having separate tools for </a:t>
            </a:r>
            <a:r>
              <a:rPr lang="en-US" sz="1400" dirty="0" err="1" smtClean="0">
                <a:solidFill>
                  <a:schemeClr val="tx2"/>
                </a:solidFill>
                <a:latin typeface="+mj-lt"/>
                <a:cs typeface="Arial" panose="020B0604020202020204" pitchFamily="34" charset="0"/>
              </a:rPr>
              <a:t>ecloud</a:t>
            </a:r>
            <a:r>
              <a:rPr lang="en-US" sz="1400" dirty="0">
                <a:solidFill>
                  <a:schemeClr val="tx2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en-US" sz="1400" dirty="0" smtClean="0">
                <a:solidFill>
                  <a:schemeClr val="tx2"/>
                </a:solidFill>
                <a:latin typeface="+mj-lt"/>
                <a:cs typeface="Arial" panose="020B0604020202020204" pitchFamily="34" charset="0"/>
              </a:rPr>
              <a:t>buildup and instability </a:t>
            </a:r>
          </a:p>
          <a:p>
            <a:pPr marL="285750" lvl="1" indent="-285750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400" b="1" dirty="0" smtClean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Use </a:t>
            </a:r>
            <a:r>
              <a:rPr lang="en-US" sz="1400" b="1" dirty="0" err="1" smtClean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PyECLOUD</a:t>
            </a:r>
            <a:r>
              <a:rPr lang="en-US" sz="1400" b="1" dirty="0" smtClean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en-US" sz="1400" dirty="0" smtClean="0">
                <a:solidFill>
                  <a:schemeClr val="tx2"/>
                </a:solidFill>
                <a:latin typeface="+mj-lt"/>
                <a:cs typeface="Arial" panose="020B0604020202020204" pitchFamily="34" charset="0"/>
              </a:rPr>
              <a:t>also</a:t>
            </a:r>
            <a:r>
              <a:rPr lang="en-US" sz="1400" b="1" dirty="0" smtClean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en-US" sz="1400" dirty="0" smtClean="0">
                <a:solidFill>
                  <a:schemeClr val="tx2"/>
                </a:solidFill>
                <a:latin typeface="Calibri" pitchFamily="34" charset="0"/>
              </a:rPr>
              <a:t>simulate </a:t>
            </a:r>
            <a:r>
              <a:rPr lang="en-US" sz="1400" dirty="0">
                <a:solidFill>
                  <a:schemeClr val="tx2"/>
                </a:solidFill>
                <a:latin typeface="Calibri" pitchFamily="34" charset="0"/>
              </a:rPr>
              <a:t>the interaction </a:t>
            </a:r>
            <a:r>
              <a:rPr lang="en-US" sz="1400" dirty="0" smtClean="0">
                <a:solidFill>
                  <a:schemeClr val="tx2"/>
                </a:solidFill>
                <a:latin typeface="Calibri" pitchFamily="34" charset="0"/>
              </a:rPr>
              <a:t>beam/</a:t>
            </a:r>
            <a:r>
              <a:rPr lang="en-US" sz="1400" dirty="0" err="1" smtClean="0">
                <a:solidFill>
                  <a:schemeClr val="tx2"/>
                </a:solidFill>
                <a:latin typeface="Calibri" pitchFamily="34" charset="0"/>
              </a:rPr>
              <a:t>ecloud</a:t>
            </a:r>
            <a:r>
              <a:rPr lang="en-US" sz="1400" dirty="0" smtClean="0">
                <a:solidFill>
                  <a:schemeClr val="tx2"/>
                </a:solidFill>
                <a:latin typeface="Calibri" pitchFamily="34" charset="0"/>
              </a:rPr>
              <a:t> </a:t>
            </a:r>
            <a:r>
              <a:rPr lang="en-US" sz="1400" b="1" dirty="0" smtClean="0">
                <a:solidFill>
                  <a:srgbClr val="FF0000"/>
                </a:solidFill>
                <a:latin typeface="Calibri" pitchFamily="34" charset="0"/>
              </a:rPr>
              <a:t>within</a:t>
            </a:r>
            <a:r>
              <a:rPr lang="en-US" sz="1400" dirty="0" smtClean="0">
                <a:solidFill>
                  <a:schemeClr val="tx2"/>
                </a:solidFill>
                <a:latin typeface="Calibri" pitchFamily="34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Calibri" pitchFamily="34" charset="0"/>
              </a:rPr>
              <a:t>PyHEADTAIL</a:t>
            </a:r>
            <a:r>
              <a:rPr lang="en-US" sz="1400" b="1" dirty="0">
                <a:solidFill>
                  <a:srgbClr val="FF0000"/>
                </a:solidFill>
                <a:latin typeface="Calibri" pitchFamily="34" charset="0"/>
              </a:rPr>
              <a:t> </a:t>
            </a:r>
            <a:endParaRPr lang="en-US" sz="1400" b="1" dirty="0" smtClean="0">
              <a:solidFill>
                <a:srgbClr val="FF0000"/>
              </a:solidFill>
              <a:latin typeface="Calibri" pitchFamily="34" charset="0"/>
            </a:endParaRPr>
          </a:p>
          <a:p>
            <a:pPr marL="457200" lvl="2">
              <a:lnSpc>
                <a:spcPct val="150000"/>
              </a:lnSpc>
              <a:buClr>
                <a:schemeClr val="tx2"/>
              </a:buClr>
            </a:pPr>
            <a:r>
              <a:rPr lang="en-US" sz="1400" b="1" dirty="0" smtClean="0">
                <a:solidFill>
                  <a:schemeClr val="tx2"/>
                </a:solidFill>
                <a:latin typeface="Calibri" pitchFamily="34" charset="0"/>
                <a:sym typeface="Wingdings" panose="05000000000000000000" pitchFamily="2" charset="2"/>
              </a:rPr>
              <a:t></a:t>
            </a:r>
            <a:r>
              <a:rPr lang="en-US" sz="1400" b="1" dirty="0" smtClean="0">
                <a:solidFill>
                  <a:srgbClr val="FF0000"/>
                </a:solidFill>
                <a:latin typeface="Calibri" pitchFamily="34" charset="0"/>
                <a:sym typeface="Wingdings" panose="05000000000000000000" pitchFamily="2" charset="2"/>
              </a:rPr>
              <a:t> </a:t>
            </a:r>
            <a:r>
              <a:rPr lang="en-US" sz="1400" dirty="0" smtClean="0">
                <a:solidFill>
                  <a:schemeClr val="tx2"/>
                </a:solidFill>
                <a:latin typeface="Calibri" pitchFamily="34" charset="0"/>
                <a:sym typeface="Wingdings" panose="05000000000000000000" pitchFamily="2" charset="2"/>
              </a:rPr>
              <a:t>Possible thanks to the highly modular</a:t>
            </a:r>
            <a:r>
              <a:rPr lang="en-US" sz="1500" dirty="0">
                <a:solidFill>
                  <a:schemeClr val="tx2"/>
                </a:solidFill>
                <a:latin typeface="+mj-lt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500" dirty="0" smtClean="0">
                <a:solidFill>
                  <a:schemeClr val="tx2"/>
                </a:solidFill>
                <a:latin typeface="+mj-lt"/>
                <a:cs typeface="Arial" panose="020B0604020202020204" pitchFamily="34" charset="0"/>
                <a:sym typeface="Wingdings" panose="05000000000000000000" pitchFamily="2" charset="2"/>
              </a:rPr>
              <a:t>structure of the two codes (object oriented)</a:t>
            </a:r>
            <a:endParaRPr lang="en-US" sz="1400" dirty="0">
              <a:solidFill>
                <a:schemeClr val="tx2"/>
              </a:solidFill>
              <a:latin typeface="Calibri" pitchFamily="34" charset="0"/>
            </a:endParaRPr>
          </a:p>
        </p:txBody>
      </p:sp>
      <p:cxnSp>
        <p:nvCxnSpPr>
          <p:cNvPr id="21" name="Connettore 2 70"/>
          <p:cNvCxnSpPr>
            <a:stCxn id="18" idx="2"/>
            <a:endCxn id="17" idx="0"/>
          </p:cNvCxnSpPr>
          <p:nvPr/>
        </p:nvCxnSpPr>
        <p:spPr>
          <a:xfrm>
            <a:off x="5234396" y="3155696"/>
            <a:ext cx="0" cy="186940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ttore 2 98"/>
          <p:cNvCxnSpPr>
            <a:stCxn id="19" idx="2"/>
            <a:endCxn id="20" idx="0"/>
          </p:cNvCxnSpPr>
          <p:nvPr/>
        </p:nvCxnSpPr>
        <p:spPr>
          <a:xfrm>
            <a:off x="5234396" y="5506564"/>
            <a:ext cx="0" cy="186941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ttore 2 25"/>
          <p:cNvCxnSpPr>
            <a:stCxn id="17" idx="2"/>
            <a:endCxn id="27" idx="0"/>
          </p:cNvCxnSpPr>
          <p:nvPr/>
        </p:nvCxnSpPr>
        <p:spPr>
          <a:xfrm>
            <a:off x="5234396" y="3743413"/>
            <a:ext cx="0" cy="186940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ttore 2 28"/>
          <p:cNvCxnSpPr>
            <a:stCxn id="30" idx="2"/>
            <a:endCxn id="19" idx="0"/>
          </p:cNvCxnSpPr>
          <p:nvPr/>
        </p:nvCxnSpPr>
        <p:spPr>
          <a:xfrm>
            <a:off x="5234396" y="4918847"/>
            <a:ext cx="0" cy="186940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ttangolo arrotondato 53"/>
          <p:cNvSpPr/>
          <p:nvPr/>
        </p:nvSpPr>
        <p:spPr>
          <a:xfrm>
            <a:off x="1143000" y="3356431"/>
            <a:ext cx="1116727" cy="400777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dirty="0" err="1" smtClean="0">
                <a:solidFill>
                  <a:schemeClr val="bg1"/>
                </a:solidFill>
              </a:rPr>
              <a:t>PyHEADTAIL</a:t>
            </a:r>
            <a:r>
              <a:rPr lang="en-US" sz="1200" b="1" dirty="0" smtClean="0">
                <a:solidFill>
                  <a:schemeClr val="bg1"/>
                </a:solidFill>
              </a:rPr>
              <a:t> bunch</a:t>
            </a:r>
            <a:endParaRPr lang="en-US" sz="1200" b="1" dirty="0">
              <a:solidFill>
                <a:schemeClr val="bg1"/>
              </a:solidFill>
            </a:endParaRPr>
          </a:p>
        </p:txBody>
      </p:sp>
      <p:sp>
        <p:nvSpPr>
          <p:cNvPr id="33" name="Right Arrow 32"/>
          <p:cNvSpPr/>
          <p:nvPr/>
        </p:nvSpPr>
        <p:spPr>
          <a:xfrm>
            <a:off x="2666998" y="3350673"/>
            <a:ext cx="1450428" cy="412293"/>
          </a:xfrm>
          <a:prstGeom prst="rightArrow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 smtClean="0">
                <a:solidFill>
                  <a:schemeClr val="bg1"/>
                </a:solidFill>
              </a:rPr>
              <a:t>PyHEADTAIL</a:t>
            </a:r>
            <a:r>
              <a:rPr lang="en-US" sz="1200" dirty="0" smtClean="0">
                <a:solidFill>
                  <a:schemeClr val="bg1"/>
                </a:solidFill>
              </a:rPr>
              <a:t> </a:t>
            </a:r>
            <a:r>
              <a:rPr lang="en-US" sz="1200" dirty="0">
                <a:solidFill>
                  <a:schemeClr val="bg1"/>
                </a:solidFill>
              </a:rPr>
              <a:t>slicer</a:t>
            </a:r>
          </a:p>
        </p:txBody>
      </p:sp>
      <p:sp>
        <p:nvSpPr>
          <p:cNvPr id="34" name="Rectangle 33"/>
          <p:cNvSpPr/>
          <p:nvPr/>
        </p:nvSpPr>
        <p:spPr>
          <a:xfrm>
            <a:off x="4714189" y="2395452"/>
            <a:ext cx="10404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b="1" dirty="0" smtClean="0">
                <a:solidFill>
                  <a:schemeClr val="tx2"/>
                </a:solidFill>
              </a:rPr>
              <a:t>For each slice</a:t>
            </a:r>
            <a:endParaRPr lang="en-US" sz="1200" b="1" baseline="30000" dirty="0">
              <a:solidFill>
                <a:schemeClr val="tx2"/>
              </a:solidFill>
            </a:endParaRPr>
          </a:p>
        </p:txBody>
      </p:sp>
      <p:sp>
        <p:nvSpPr>
          <p:cNvPr id="35" name="Rettangolo arrotondato 53"/>
          <p:cNvSpPr/>
          <p:nvPr/>
        </p:nvSpPr>
        <p:spPr>
          <a:xfrm>
            <a:off x="7094483" y="4515629"/>
            <a:ext cx="1058917" cy="400777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dirty="0" err="1" smtClean="0">
                <a:solidFill>
                  <a:schemeClr val="bg1"/>
                </a:solidFill>
              </a:rPr>
              <a:t>PyHEADTAIL</a:t>
            </a:r>
            <a:r>
              <a:rPr lang="en-US" sz="1200" b="1" dirty="0" smtClean="0">
                <a:solidFill>
                  <a:schemeClr val="bg1"/>
                </a:solidFill>
              </a:rPr>
              <a:t> bunch</a:t>
            </a:r>
            <a:endParaRPr lang="en-US" sz="1200" b="1" dirty="0">
              <a:solidFill>
                <a:schemeClr val="bg1"/>
              </a:solidFill>
            </a:endParaRPr>
          </a:p>
        </p:txBody>
      </p:sp>
      <p:cxnSp>
        <p:nvCxnSpPr>
          <p:cNvPr id="36" name="Connettore 2 28"/>
          <p:cNvCxnSpPr/>
          <p:nvPr/>
        </p:nvCxnSpPr>
        <p:spPr>
          <a:xfrm flipV="1">
            <a:off x="6294594" y="4716017"/>
            <a:ext cx="799889" cy="1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ttore 2 28"/>
          <p:cNvCxnSpPr>
            <a:stCxn id="32" idx="3"/>
            <a:endCxn id="33" idx="1"/>
          </p:cNvCxnSpPr>
          <p:nvPr/>
        </p:nvCxnSpPr>
        <p:spPr>
          <a:xfrm>
            <a:off x="2259727" y="3556820"/>
            <a:ext cx="407271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/>
          <p:cNvSpPr/>
          <p:nvPr/>
        </p:nvSpPr>
        <p:spPr>
          <a:xfrm>
            <a:off x="2495461" y="1828800"/>
            <a:ext cx="4357283" cy="461665"/>
          </a:xfrm>
          <a:prstGeom prst="rect">
            <a:avLst/>
          </a:prstGeom>
          <a:solidFill>
            <a:schemeClr val="tx2"/>
          </a:solidFill>
        </p:spPr>
        <p:txBody>
          <a:bodyPr wrap="square">
            <a:spAutoFit/>
          </a:bodyPr>
          <a:lstStyle/>
          <a:p>
            <a:pPr algn="ctr"/>
            <a:r>
              <a:rPr lang="en-US" sz="1200" b="1" dirty="0" err="1" smtClean="0">
                <a:solidFill>
                  <a:schemeClr val="bg1"/>
                </a:solidFill>
              </a:rPr>
              <a:t>PyECLOUD</a:t>
            </a:r>
            <a:r>
              <a:rPr lang="en-US" sz="1200" b="1" dirty="0" smtClean="0">
                <a:solidFill>
                  <a:schemeClr val="bg1"/>
                </a:solidFill>
              </a:rPr>
              <a:t> 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(</a:t>
            </a:r>
            <a:r>
              <a:rPr lang="en-US" sz="1200" dirty="0" smtClean="0">
                <a:solidFill>
                  <a:schemeClr val="bg1"/>
                </a:solidFill>
              </a:rPr>
              <a:t>PyEC4PyHT object)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7" name="Rettangolo arrotondato 53"/>
          <p:cNvSpPr/>
          <p:nvPr/>
        </p:nvSpPr>
        <p:spPr>
          <a:xfrm>
            <a:off x="4177860" y="3342636"/>
            <a:ext cx="2113072" cy="400777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>
                <a:solidFill>
                  <a:schemeClr val="bg1"/>
                </a:solidFill>
              </a:rPr>
              <a:t>Evaluate </a:t>
            </a:r>
            <a:r>
              <a:rPr lang="en-US" sz="1200" b="1" dirty="0" smtClean="0">
                <a:solidFill>
                  <a:schemeClr val="bg1"/>
                </a:solidFill>
              </a:rPr>
              <a:t>beam slice electric field </a:t>
            </a:r>
            <a:r>
              <a:rPr lang="en-US" sz="1200" dirty="0" smtClean="0">
                <a:solidFill>
                  <a:schemeClr val="bg1"/>
                </a:solidFill>
              </a:rPr>
              <a:t>(Particle in Cell) 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8" name="Rettangolo arrotondato 54"/>
          <p:cNvSpPr/>
          <p:nvPr/>
        </p:nvSpPr>
        <p:spPr>
          <a:xfrm>
            <a:off x="4177861" y="2754919"/>
            <a:ext cx="2113070" cy="400777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>
                <a:solidFill>
                  <a:schemeClr val="bg1"/>
                </a:solidFill>
              </a:rPr>
              <a:t>Generate </a:t>
            </a:r>
            <a:r>
              <a:rPr lang="en-US" sz="1200" b="1" dirty="0" smtClean="0">
                <a:solidFill>
                  <a:schemeClr val="bg1"/>
                </a:solidFill>
              </a:rPr>
              <a:t>seed e</a:t>
            </a:r>
            <a:r>
              <a:rPr lang="en-US" sz="1200" b="1" baseline="30000" dirty="0" smtClean="0">
                <a:solidFill>
                  <a:schemeClr val="bg1"/>
                </a:solidFill>
              </a:rPr>
              <a:t>-</a:t>
            </a:r>
            <a:endParaRPr lang="en-US" sz="1200" b="1" baseline="30000" dirty="0">
              <a:solidFill>
                <a:schemeClr val="bg1"/>
              </a:solidFill>
            </a:endParaRPr>
          </a:p>
        </p:txBody>
      </p:sp>
      <p:sp>
        <p:nvSpPr>
          <p:cNvPr id="19" name="Rettangolo arrotondato 57"/>
          <p:cNvSpPr/>
          <p:nvPr/>
        </p:nvSpPr>
        <p:spPr>
          <a:xfrm>
            <a:off x="4177861" y="5105787"/>
            <a:ext cx="2113070" cy="400777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dirty="0" smtClean="0">
                <a:solidFill>
                  <a:schemeClr val="bg1"/>
                </a:solidFill>
              </a:rPr>
              <a:t>Compute e</a:t>
            </a:r>
            <a:r>
              <a:rPr lang="en-US" sz="1200" b="1" baseline="30000" dirty="0" smtClean="0">
                <a:solidFill>
                  <a:schemeClr val="bg1"/>
                </a:solidFill>
              </a:rPr>
              <a:t>- </a:t>
            </a:r>
            <a:r>
              <a:rPr lang="en-US" sz="1200" b="1" dirty="0" smtClean="0">
                <a:solidFill>
                  <a:schemeClr val="bg1"/>
                </a:solidFill>
              </a:rPr>
              <a:t>motion  </a:t>
            </a:r>
            <a:r>
              <a:rPr lang="en-US" sz="1200" dirty="0" smtClean="0">
                <a:solidFill>
                  <a:schemeClr val="bg1"/>
                </a:solidFill>
              </a:rPr>
              <a:t>(t-&gt;t+</a:t>
            </a:r>
            <a:r>
              <a:rPr lang="el-GR" sz="1200" dirty="0" smtClean="0">
                <a:solidFill>
                  <a:schemeClr val="bg1"/>
                </a:solidFill>
              </a:rPr>
              <a:t>Δ</a:t>
            </a:r>
            <a:r>
              <a:rPr lang="en-US" sz="1200" dirty="0" smtClean="0">
                <a:solidFill>
                  <a:schemeClr val="bg1"/>
                </a:solidFill>
              </a:rPr>
              <a:t>t)</a:t>
            </a:r>
          </a:p>
          <a:p>
            <a:pPr algn="ctr"/>
            <a:r>
              <a:rPr lang="en-US" sz="1200" dirty="0" smtClean="0">
                <a:solidFill>
                  <a:schemeClr val="bg1"/>
                </a:solidFill>
              </a:rPr>
              <a:t>(possibly with </a:t>
            </a:r>
            <a:r>
              <a:rPr lang="en-US" sz="1200" dirty="0" err="1" smtClean="0">
                <a:solidFill>
                  <a:schemeClr val="bg1"/>
                </a:solidFill>
              </a:rPr>
              <a:t>substeps</a:t>
            </a:r>
            <a:r>
              <a:rPr lang="en-US" sz="1200" dirty="0" smtClean="0">
                <a:solidFill>
                  <a:schemeClr val="bg1"/>
                </a:solidFill>
              </a:rPr>
              <a:t>)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0" name="Rettangolo arrotondato 58"/>
          <p:cNvSpPr/>
          <p:nvPr/>
        </p:nvSpPr>
        <p:spPr>
          <a:xfrm>
            <a:off x="4177861" y="5693505"/>
            <a:ext cx="2113070" cy="400777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>
                <a:solidFill>
                  <a:schemeClr val="bg1"/>
                </a:solidFill>
              </a:rPr>
              <a:t>Detect </a:t>
            </a:r>
            <a:r>
              <a:rPr lang="en-US" sz="1200" b="1" dirty="0" smtClean="0">
                <a:solidFill>
                  <a:schemeClr val="bg1"/>
                </a:solidFill>
              </a:rPr>
              <a:t>impacts</a:t>
            </a:r>
            <a:r>
              <a:rPr lang="en-US" sz="1200" dirty="0" smtClean="0">
                <a:solidFill>
                  <a:schemeClr val="bg1"/>
                </a:solidFill>
              </a:rPr>
              <a:t> and generate </a:t>
            </a:r>
            <a:r>
              <a:rPr lang="en-US" sz="1200" b="1" dirty="0" err="1" smtClean="0">
                <a:solidFill>
                  <a:schemeClr val="bg1"/>
                </a:solidFill>
              </a:rPr>
              <a:t>secondaries</a:t>
            </a:r>
            <a:endParaRPr lang="en-US" sz="1200" b="1" baseline="30000" dirty="0">
              <a:solidFill>
                <a:schemeClr val="bg1"/>
              </a:solidFill>
            </a:endParaRPr>
          </a:p>
        </p:txBody>
      </p:sp>
      <p:sp>
        <p:nvSpPr>
          <p:cNvPr id="27" name="Rettangolo arrotondato 21"/>
          <p:cNvSpPr/>
          <p:nvPr/>
        </p:nvSpPr>
        <p:spPr>
          <a:xfrm>
            <a:off x="4177861" y="3930353"/>
            <a:ext cx="2113070" cy="400777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>
                <a:solidFill>
                  <a:schemeClr val="bg1"/>
                </a:solidFill>
              </a:rPr>
              <a:t>Evaluate the </a:t>
            </a:r>
            <a:r>
              <a:rPr lang="en-US" sz="1200" b="1" dirty="0" smtClean="0">
                <a:solidFill>
                  <a:schemeClr val="bg1"/>
                </a:solidFill>
              </a:rPr>
              <a:t>e</a:t>
            </a:r>
            <a:r>
              <a:rPr lang="en-US" sz="1200" b="1" baseline="30000" dirty="0" smtClean="0">
                <a:solidFill>
                  <a:schemeClr val="bg1"/>
                </a:solidFill>
              </a:rPr>
              <a:t>- </a:t>
            </a:r>
            <a:r>
              <a:rPr lang="en-US" sz="1200" b="1" dirty="0" smtClean="0">
                <a:solidFill>
                  <a:schemeClr val="bg1"/>
                </a:solidFill>
              </a:rPr>
              <a:t>electric field </a:t>
            </a:r>
          </a:p>
          <a:p>
            <a:pPr algn="ctr"/>
            <a:r>
              <a:rPr lang="en-US" sz="1200" dirty="0" smtClean="0">
                <a:solidFill>
                  <a:schemeClr val="bg1"/>
                </a:solidFill>
              </a:rPr>
              <a:t>(Particle in Cell)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30" name="Rettangolo arrotondato 53"/>
          <p:cNvSpPr/>
          <p:nvPr/>
        </p:nvSpPr>
        <p:spPr>
          <a:xfrm>
            <a:off x="4177860" y="4518070"/>
            <a:ext cx="2113072" cy="400777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>
                <a:solidFill>
                  <a:schemeClr val="bg1"/>
                </a:solidFill>
              </a:rPr>
              <a:t>Apply </a:t>
            </a:r>
            <a:r>
              <a:rPr lang="en-US" sz="1200" b="1" dirty="0" smtClean="0">
                <a:solidFill>
                  <a:schemeClr val="bg1"/>
                </a:solidFill>
              </a:rPr>
              <a:t>kick on the beam particles</a:t>
            </a:r>
          </a:p>
        </p:txBody>
      </p:sp>
      <p:sp>
        <p:nvSpPr>
          <p:cNvPr id="43" name="Rectangle 42"/>
          <p:cNvSpPr/>
          <p:nvPr/>
        </p:nvSpPr>
        <p:spPr>
          <a:xfrm>
            <a:off x="409838" y="6389703"/>
            <a:ext cx="8548582" cy="313932"/>
          </a:xfrm>
          <a:prstGeom prst="rect">
            <a:avLst/>
          </a:prstGeom>
          <a:ln w="952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20000"/>
              </a:lnSpc>
              <a:buClr>
                <a:schemeClr val="tx2"/>
              </a:buClr>
            </a:pPr>
            <a:r>
              <a:rPr lang="en-US" sz="1200" b="1" u="sng" dirty="0" smtClean="0">
                <a:latin typeface="+mj-lt"/>
                <a:cs typeface="Arial" panose="020B0604020202020204" pitchFamily="34" charset="0"/>
              </a:rPr>
              <a:t>Legend</a:t>
            </a:r>
            <a:r>
              <a:rPr lang="en-US" sz="1200" b="1" dirty="0" smtClean="0">
                <a:latin typeface="+mj-lt"/>
                <a:cs typeface="Arial" panose="020B0604020202020204" pitchFamily="34" charset="0"/>
              </a:rPr>
              <a:t>: </a:t>
            </a:r>
            <a:r>
              <a:rPr lang="en-US" sz="1200" b="1" dirty="0">
                <a:solidFill>
                  <a:srgbClr val="00B050"/>
                </a:solidFill>
                <a:cs typeface="Arial" panose="020B0604020202020204" pitchFamily="34" charset="0"/>
              </a:rPr>
              <a:t>From </a:t>
            </a:r>
            <a:r>
              <a:rPr lang="en-US" sz="1200" b="1" dirty="0" err="1">
                <a:solidFill>
                  <a:srgbClr val="00B050"/>
                </a:solidFill>
                <a:cs typeface="Arial" panose="020B0604020202020204" pitchFamily="34" charset="0"/>
              </a:rPr>
              <a:t>PyHEADTAIL</a:t>
            </a:r>
            <a:r>
              <a:rPr lang="en-US" sz="1200" b="1" dirty="0">
                <a:solidFill>
                  <a:srgbClr val="00B050"/>
                </a:solidFill>
                <a:cs typeface="Arial" panose="020B0604020202020204" pitchFamily="34" charset="0"/>
              </a:rPr>
              <a:t> </a:t>
            </a:r>
            <a:r>
              <a:rPr lang="en-US" sz="1200" b="1" dirty="0" smtClean="0">
                <a:solidFill>
                  <a:schemeClr val="accent1"/>
                </a:solidFill>
                <a:latin typeface="+mj-lt"/>
                <a:cs typeface="Arial" panose="020B0604020202020204" pitchFamily="34" charset="0"/>
              </a:rPr>
              <a:t>From </a:t>
            </a:r>
            <a:r>
              <a:rPr lang="en-US" sz="1200" b="1" dirty="0" err="1" smtClean="0">
                <a:solidFill>
                  <a:schemeClr val="accent1"/>
                </a:solidFill>
                <a:latin typeface="+mj-lt"/>
                <a:cs typeface="Arial" panose="020B0604020202020204" pitchFamily="34" charset="0"/>
              </a:rPr>
              <a:t>PyECLOUD</a:t>
            </a:r>
            <a:r>
              <a:rPr lang="en-US" sz="1200" b="1" dirty="0" smtClean="0">
                <a:solidFill>
                  <a:schemeClr val="accent1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en-US" sz="1200" b="1" dirty="0" smtClean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Developed ad hoc</a:t>
            </a:r>
          </a:p>
        </p:txBody>
      </p:sp>
      <p:sp>
        <p:nvSpPr>
          <p:cNvPr id="2" name="Rectangle 1"/>
          <p:cNvSpPr/>
          <p:nvPr/>
        </p:nvSpPr>
        <p:spPr>
          <a:xfrm>
            <a:off x="2536562" y="2442792"/>
            <a:ext cx="1600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200" b="1" dirty="0">
                <a:solidFill>
                  <a:schemeClr val="tx2"/>
                </a:solidFill>
              </a:rPr>
              <a:t>Initial e- distribution</a:t>
            </a:r>
          </a:p>
          <a:p>
            <a:pPr algn="ctr"/>
            <a:r>
              <a:rPr lang="en-GB" sz="1200" dirty="0">
                <a:solidFill>
                  <a:schemeClr val="tx2"/>
                </a:solidFill>
              </a:rPr>
              <a:t>(from </a:t>
            </a:r>
            <a:r>
              <a:rPr lang="en-GB" sz="1200" dirty="0" err="1">
                <a:solidFill>
                  <a:schemeClr val="tx2"/>
                </a:solidFill>
              </a:rPr>
              <a:t>PyECLOUD</a:t>
            </a:r>
            <a:r>
              <a:rPr lang="en-GB" sz="1200" dirty="0">
                <a:solidFill>
                  <a:schemeClr val="tx2"/>
                </a:solidFill>
              </a:rPr>
              <a:t> </a:t>
            </a:r>
            <a:r>
              <a:rPr lang="en-GB" sz="1200" dirty="0" err="1">
                <a:solidFill>
                  <a:schemeClr val="tx2"/>
                </a:solidFill>
              </a:rPr>
              <a:t>buildup</a:t>
            </a:r>
            <a:r>
              <a:rPr lang="en-GB" sz="1200" dirty="0">
                <a:solidFill>
                  <a:schemeClr val="tx2"/>
                </a:solidFill>
              </a:rPr>
              <a:t> </a:t>
            </a:r>
            <a:r>
              <a:rPr lang="en-GB" sz="1200" dirty="0" err="1">
                <a:solidFill>
                  <a:schemeClr val="tx2"/>
                </a:solidFill>
              </a:rPr>
              <a:t>sim</a:t>
            </a:r>
            <a:r>
              <a:rPr lang="en-GB" sz="1200" dirty="0">
                <a:solidFill>
                  <a:schemeClr val="tx2"/>
                </a:solidFill>
              </a:rPr>
              <a:t>.)</a:t>
            </a:r>
          </a:p>
        </p:txBody>
      </p:sp>
      <p:sp>
        <p:nvSpPr>
          <p:cNvPr id="40" name="Rectangle 39"/>
          <p:cNvSpPr/>
          <p:nvPr/>
        </p:nvSpPr>
        <p:spPr>
          <a:xfrm>
            <a:off x="6996516" y="1828800"/>
            <a:ext cx="1961904" cy="461665"/>
          </a:xfrm>
          <a:prstGeom prst="rect">
            <a:avLst/>
          </a:prstGeom>
          <a:solidFill>
            <a:schemeClr val="accent3"/>
          </a:solidFill>
        </p:spPr>
        <p:txBody>
          <a:bodyPr wrap="square" anchor="ctr">
            <a:noAutofit/>
          </a:bodyPr>
          <a:lstStyle/>
          <a:p>
            <a:pPr algn="ctr"/>
            <a:r>
              <a:rPr lang="en-US" sz="1200" b="1" dirty="0" err="1" smtClean="0">
                <a:solidFill>
                  <a:schemeClr val="bg1"/>
                </a:solidFill>
              </a:rPr>
              <a:t>PyHEADTAIL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389785" y="4087213"/>
            <a:ext cx="1961904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 smtClean="0">
                <a:solidFill>
                  <a:schemeClr val="accent3">
                    <a:lumMod val="75000"/>
                  </a:schemeClr>
                </a:solidFill>
              </a:rPr>
              <a:t>Transverse tracking </a:t>
            </a:r>
          </a:p>
          <a:p>
            <a:pPr marL="188913" lvl="1">
              <a:spcAft>
                <a:spcPts val="600"/>
              </a:spcAft>
            </a:pPr>
            <a:r>
              <a:rPr lang="en-GB" sz="1200" dirty="0" smtClean="0">
                <a:solidFill>
                  <a:schemeClr val="accent3">
                    <a:lumMod val="75000"/>
                  </a:schemeClr>
                </a:solidFill>
                <a:sym typeface="Wingdings" panose="05000000000000000000" pitchFamily="2" charset="2"/>
              </a:rPr>
              <a:t> </a:t>
            </a:r>
            <a:r>
              <a:rPr lang="en-GB" sz="1200" dirty="0" smtClean="0">
                <a:solidFill>
                  <a:schemeClr val="accent3">
                    <a:lumMod val="75000"/>
                  </a:schemeClr>
                </a:solidFill>
              </a:rPr>
              <a:t>with Q’, </a:t>
            </a:r>
            <a:r>
              <a:rPr lang="en-GB" sz="1200" dirty="0" err="1" smtClean="0">
                <a:solidFill>
                  <a:schemeClr val="accent3">
                    <a:lumMod val="75000"/>
                  </a:schemeClr>
                </a:solidFill>
              </a:rPr>
              <a:t>octupoles</a:t>
            </a:r>
            <a:r>
              <a:rPr lang="en-GB" sz="1200" dirty="0" smtClean="0">
                <a:solidFill>
                  <a:schemeClr val="accent3">
                    <a:lumMod val="75000"/>
                  </a:schemeClr>
                </a:solidFill>
              </a:rPr>
              <a:t> etc.</a:t>
            </a: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200" dirty="0" smtClean="0">
                <a:solidFill>
                  <a:schemeClr val="accent3">
                    <a:lumMod val="75000"/>
                  </a:schemeClr>
                </a:solidFill>
              </a:rPr>
              <a:t>Longitudinal tracking</a:t>
            </a:r>
            <a:endParaRPr lang="en-GB" sz="1200" dirty="0">
              <a:solidFill>
                <a:schemeClr val="accent3">
                  <a:lumMod val="75000"/>
                </a:schemeClr>
              </a:solidFill>
            </a:endParaRP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200" dirty="0" smtClean="0">
                <a:solidFill>
                  <a:schemeClr val="accent3">
                    <a:lumMod val="75000"/>
                  </a:schemeClr>
                </a:solidFill>
              </a:rPr>
              <a:t>Transverse feedback</a:t>
            </a: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200" dirty="0" smtClean="0">
                <a:solidFill>
                  <a:schemeClr val="accent3">
                    <a:lumMod val="75000"/>
                  </a:schemeClr>
                </a:solidFill>
              </a:rPr>
              <a:t>Impedances</a:t>
            </a: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200" dirty="0" smtClean="0">
                <a:solidFill>
                  <a:schemeClr val="accent3">
                    <a:lumMod val="75000"/>
                  </a:schemeClr>
                </a:solidFill>
              </a:rPr>
              <a:t>Space charge</a:t>
            </a: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200" dirty="0" smtClean="0">
                <a:solidFill>
                  <a:schemeClr val="accent3">
                    <a:lumMod val="75000"/>
                  </a:schemeClr>
                </a:solidFill>
              </a:rPr>
              <a:t>…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12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6996516" y="2492248"/>
            <a:ext cx="1961904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 smtClean="0">
                <a:solidFill>
                  <a:schemeClr val="accent3">
                    <a:lumMod val="75000"/>
                  </a:schemeClr>
                </a:solidFill>
              </a:rPr>
              <a:t>Transverse tracking </a:t>
            </a:r>
          </a:p>
          <a:p>
            <a:pPr marL="188913" lvl="1">
              <a:spcAft>
                <a:spcPts val="600"/>
              </a:spcAft>
            </a:pPr>
            <a:r>
              <a:rPr lang="en-GB" sz="1200" dirty="0" smtClean="0">
                <a:solidFill>
                  <a:schemeClr val="accent3">
                    <a:lumMod val="75000"/>
                  </a:schemeClr>
                </a:solidFill>
                <a:sym typeface="Wingdings" panose="05000000000000000000" pitchFamily="2" charset="2"/>
              </a:rPr>
              <a:t> </a:t>
            </a:r>
            <a:r>
              <a:rPr lang="en-GB" sz="1200" dirty="0" smtClean="0">
                <a:solidFill>
                  <a:schemeClr val="accent3">
                    <a:lumMod val="75000"/>
                  </a:schemeClr>
                </a:solidFill>
              </a:rPr>
              <a:t>with Q’, </a:t>
            </a:r>
            <a:r>
              <a:rPr lang="en-GB" sz="1200" dirty="0" err="1" smtClean="0">
                <a:solidFill>
                  <a:schemeClr val="accent3">
                    <a:lumMod val="75000"/>
                  </a:schemeClr>
                </a:solidFill>
              </a:rPr>
              <a:t>octupoles</a:t>
            </a:r>
            <a:r>
              <a:rPr lang="en-GB" sz="1200" dirty="0" smtClean="0">
                <a:solidFill>
                  <a:schemeClr val="accent3">
                    <a:lumMod val="75000"/>
                  </a:schemeClr>
                </a:solidFill>
              </a:rPr>
              <a:t> etc.</a:t>
            </a: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200" dirty="0" smtClean="0">
                <a:solidFill>
                  <a:schemeClr val="accent3">
                    <a:lumMod val="75000"/>
                  </a:schemeClr>
                </a:solidFill>
              </a:rPr>
              <a:t>Longitudinal tracking</a:t>
            </a:r>
            <a:endParaRPr lang="en-GB" sz="1200" dirty="0">
              <a:solidFill>
                <a:schemeClr val="accent3">
                  <a:lumMod val="75000"/>
                </a:schemeClr>
              </a:solidFill>
            </a:endParaRP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200" dirty="0" smtClean="0">
                <a:solidFill>
                  <a:schemeClr val="accent3">
                    <a:lumMod val="75000"/>
                  </a:schemeClr>
                </a:solidFill>
              </a:rPr>
              <a:t>Transverse feedback</a:t>
            </a: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200" dirty="0" smtClean="0">
                <a:solidFill>
                  <a:schemeClr val="accent3">
                    <a:lumMod val="75000"/>
                  </a:schemeClr>
                </a:solidFill>
              </a:rPr>
              <a:t>Impedances</a:t>
            </a: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200" dirty="0" smtClean="0">
                <a:solidFill>
                  <a:schemeClr val="accent3">
                    <a:lumMod val="75000"/>
                  </a:schemeClr>
                </a:solidFill>
              </a:rPr>
              <a:t>Space charge</a:t>
            </a: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200" dirty="0" smtClean="0">
                <a:solidFill>
                  <a:schemeClr val="accent3">
                    <a:lumMod val="75000"/>
                  </a:schemeClr>
                </a:solidFill>
              </a:rPr>
              <a:t>…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1200" dirty="0">
              <a:solidFill>
                <a:schemeClr val="accent3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8647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5" grpId="0" animBg="1"/>
      <p:bldP spid="39" grpId="0" animBg="1"/>
      <p:bldP spid="16" grpId="0" animBg="1"/>
      <p:bldP spid="32" grpId="0" animBg="1"/>
      <p:bldP spid="33" grpId="0" animBg="1"/>
      <p:bldP spid="34" grpId="0"/>
      <p:bldP spid="35" grpId="0" animBg="1"/>
      <p:bldP spid="38" grpId="0" animBg="1"/>
      <p:bldP spid="17" grpId="0" animBg="1"/>
      <p:bldP spid="18" grpId="0" animBg="1"/>
      <p:bldP spid="19" grpId="0" animBg="1"/>
      <p:bldP spid="20" grpId="0" animBg="1"/>
      <p:bldP spid="27" grpId="0" animBg="1"/>
      <p:bldP spid="30" grpId="0" animBg="1"/>
      <p:bldP spid="43" grpId="0" animBg="1"/>
      <p:bldP spid="2" grpId="0"/>
      <p:bldP spid="40" grpId="0" animBg="1"/>
      <p:bldP spid="46" grpId="0"/>
      <p:bldP spid="4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o 29"/>
          <p:cNvGrpSpPr/>
          <p:nvPr/>
        </p:nvGrpSpPr>
        <p:grpSpPr>
          <a:xfrm>
            <a:off x="0" y="68882"/>
            <a:ext cx="9144000" cy="921718"/>
            <a:chOff x="0" y="68882"/>
            <a:chExt cx="9144000" cy="921718"/>
          </a:xfrm>
        </p:grpSpPr>
        <p:cxnSp>
          <p:nvCxnSpPr>
            <p:cNvPr id="9" name="Straight Connector 8"/>
            <p:cNvCxnSpPr/>
            <p:nvPr/>
          </p:nvCxnSpPr>
          <p:spPr>
            <a:xfrm>
              <a:off x="1143000" y="457200"/>
              <a:ext cx="8001000" cy="0"/>
            </a:xfrm>
            <a:prstGeom prst="line">
              <a:avLst/>
            </a:prstGeom>
            <a:ln w="34925" cap="rnd">
              <a:solidFill>
                <a:srgbClr val="4A7DBA"/>
              </a:solidFill>
              <a:round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" name="Picture 2" descr="C:\Octavio\CERN\cern_logo_white.gif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19456" y="68882"/>
              <a:ext cx="952200" cy="921718"/>
            </a:xfrm>
            <a:prstGeom prst="rect">
              <a:avLst/>
            </a:prstGeom>
            <a:noFill/>
          </p:spPr>
        </p:pic>
        <p:cxnSp>
          <p:nvCxnSpPr>
            <p:cNvPr id="11" name="Straight Connector 6"/>
            <p:cNvCxnSpPr/>
            <p:nvPr/>
          </p:nvCxnSpPr>
          <p:spPr>
            <a:xfrm>
              <a:off x="0" y="457200"/>
              <a:ext cx="152400" cy="0"/>
            </a:xfrm>
            <a:prstGeom prst="line">
              <a:avLst/>
            </a:prstGeom>
            <a:ln w="34925" cap="rnd">
              <a:solidFill>
                <a:srgbClr val="4A7DBA"/>
              </a:solidFill>
              <a:round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7"/>
          <p:cNvSpPr txBox="1"/>
          <p:nvPr/>
        </p:nvSpPr>
        <p:spPr>
          <a:xfrm>
            <a:off x="1219200" y="0"/>
            <a:ext cx="762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 dirty="0" smtClean="0">
                <a:solidFill>
                  <a:schemeClr val="tx2"/>
                </a:solidFill>
                <a:latin typeface="Calibri" pitchFamily="34" charset="0"/>
              </a:rPr>
              <a:t>The </a:t>
            </a:r>
            <a:r>
              <a:rPr lang="en-US" sz="2400" b="1" dirty="0" err="1" smtClean="0">
                <a:solidFill>
                  <a:schemeClr val="tx2"/>
                </a:solidFill>
                <a:latin typeface="Calibri" pitchFamily="34" charset="0"/>
              </a:rPr>
              <a:t>PyECLOUD-PyHEADTAIL</a:t>
            </a:r>
            <a:r>
              <a:rPr lang="en-US" sz="2400" b="1" dirty="0" smtClean="0">
                <a:solidFill>
                  <a:schemeClr val="tx2"/>
                </a:solidFill>
                <a:latin typeface="Calibri" pitchFamily="34" charset="0"/>
              </a:rPr>
              <a:t> simulation setup</a:t>
            </a:r>
            <a:endParaRPr lang="en-US" sz="2400" b="1" dirty="0">
              <a:solidFill>
                <a:schemeClr val="tx2"/>
              </a:solidFill>
              <a:latin typeface="Calibri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169068" y="564124"/>
            <a:ext cx="7848600" cy="10849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lnSpc>
                <a:spcPct val="150000"/>
              </a:lnSpc>
              <a:buClr>
                <a:schemeClr val="tx2"/>
              </a:buClr>
            </a:pPr>
            <a:r>
              <a:rPr lang="en-US" sz="1400" dirty="0" smtClean="0">
                <a:solidFill>
                  <a:schemeClr val="tx2"/>
                </a:solidFill>
                <a:latin typeface="+mj-lt"/>
                <a:cs typeface="Arial" panose="020B0604020202020204" pitchFamily="34" charset="0"/>
              </a:rPr>
              <a:t>We dropped the traditional approach of having separate tools for </a:t>
            </a:r>
            <a:r>
              <a:rPr lang="en-US" sz="1400" dirty="0" err="1" smtClean="0">
                <a:solidFill>
                  <a:schemeClr val="tx2"/>
                </a:solidFill>
                <a:latin typeface="+mj-lt"/>
                <a:cs typeface="Arial" panose="020B0604020202020204" pitchFamily="34" charset="0"/>
              </a:rPr>
              <a:t>ecloud</a:t>
            </a:r>
            <a:r>
              <a:rPr lang="en-US" sz="1400" dirty="0">
                <a:solidFill>
                  <a:schemeClr val="tx2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en-US" sz="1400" dirty="0" smtClean="0">
                <a:solidFill>
                  <a:schemeClr val="tx2"/>
                </a:solidFill>
                <a:latin typeface="+mj-lt"/>
                <a:cs typeface="Arial" panose="020B0604020202020204" pitchFamily="34" charset="0"/>
              </a:rPr>
              <a:t>buildup and instability </a:t>
            </a:r>
          </a:p>
          <a:p>
            <a:pPr marL="285750" lvl="1" indent="-285750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400" b="1" dirty="0" smtClean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Use </a:t>
            </a:r>
            <a:r>
              <a:rPr lang="en-US" sz="1400" b="1" dirty="0" err="1" smtClean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PyECLOUD</a:t>
            </a:r>
            <a:r>
              <a:rPr lang="en-US" sz="1400" b="1" dirty="0" smtClean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en-US" sz="1400" dirty="0" smtClean="0">
                <a:solidFill>
                  <a:schemeClr val="tx2"/>
                </a:solidFill>
                <a:latin typeface="+mj-lt"/>
                <a:cs typeface="Arial" panose="020B0604020202020204" pitchFamily="34" charset="0"/>
              </a:rPr>
              <a:t>also</a:t>
            </a:r>
            <a:r>
              <a:rPr lang="en-US" sz="1400" b="1" dirty="0" smtClean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en-US" sz="1400" dirty="0" smtClean="0">
                <a:solidFill>
                  <a:schemeClr val="tx2"/>
                </a:solidFill>
                <a:latin typeface="Calibri" pitchFamily="34" charset="0"/>
              </a:rPr>
              <a:t>simulate </a:t>
            </a:r>
            <a:r>
              <a:rPr lang="en-US" sz="1400" dirty="0">
                <a:solidFill>
                  <a:schemeClr val="tx2"/>
                </a:solidFill>
                <a:latin typeface="Calibri" pitchFamily="34" charset="0"/>
              </a:rPr>
              <a:t>the interaction </a:t>
            </a:r>
            <a:r>
              <a:rPr lang="en-US" sz="1400" dirty="0" smtClean="0">
                <a:solidFill>
                  <a:schemeClr val="tx2"/>
                </a:solidFill>
                <a:latin typeface="Calibri" pitchFamily="34" charset="0"/>
              </a:rPr>
              <a:t>beam/</a:t>
            </a:r>
            <a:r>
              <a:rPr lang="en-US" sz="1400" dirty="0" err="1" smtClean="0">
                <a:solidFill>
                  <a:schemeClr val="tx2"/>
                </a:solidFill>
                <a:latin typeface="Calibri" pitchFamily="34" charset="0"/>
              </a:rPr>
              <a:t>ecloud</a:t>
            </a:r>
            <a:r>
              <a:rPr lang="en-US" sz="1400" dirty="0" smtClean="0">
                <a:solidFill>
                  <a:schemeClr val="tx2"/>
                </a:solidFill>
                <a:latin typeface="Calibri" pitchFamily="34" charset="0"/>
              </a:rPr>
              <a:t> </a:t>
            </a:r>
            <a:r>
              <a:rPr lang="en-US" sz="1400" b="1" dirty="0" smtClean="0">
                <a:solidFill>
                  <a:srgbClr val="FF0000"/>
                </a:solidFill>
                <a:latin typeface="Calibri" pitchFamily="34" charset="0"/>
              </a:rPr>
              <a:t>within</a:t>
            </a:r>
            <a:r>
              <a:rPr lang="en-US" sz="1400" dirty="0" smtClean="0">
                <a:solidFill>
                  <a:schemeClr val="tx2"/>
                </a:solidFill>
                <a:latin typeface="Calibri" pitchFamily="34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Calibri" pitchFamily="34" charset="0"/>
              </a:rPr>
              <a:t>PyHEADTAIL</a:t>
            </a:r>
            <a:r>
              <a:rPr lang="en-US" sz="1400" b="1" dirty="0">
                <a:solidFill>
                  <a:srgbClr val="FF0000"/>
                </a:solidFill>
                <a:latin typeface="Calibri" pitchFamily="34" charset="0"/>
              </a:rPr>
              <a:t> </a:t>
            </a:r>
            <a:endParaRPr lang="en-US" sz="1400" b="1" dirty="0" smtClean="0">
              <a:solidFill>
                <a:srgbClr val="FF0000"/>
              </a:solidFill>
              <a:latin typeface="Calibri" pitchFamily="34" charset="0"/>
            </a:endParaRPr>
          </a:p>
          <a:p>
            <a:pPr marL="457200" lvl="2">
              <a:lnSpc>
                <a:spcPct val="150000"/>
              </a:lnSpc>
              <a:buClr>
                <a:schemeClr val="tx2"/>
              </a:buClr>
            </a:pPr>
            <a:r>
              <a:rPr lang="en-US" sz="1400" b="1" dirty="0" smtClean="0">
                <a:solidFill>
                  <a:schemeClr val="tx2"/>
                </a:solidFill>
                <a:latin typeface="Calibri" pitchFamily="34" charset="0"/>
                <a:sym typeface="Wingdings" panose="05000000000000000000" pitchFamily="2" charset="2"/>
              </a:rPr>
              <a:t></a:t>
            </a:r>
            <a:r>
              <a:rPr lang="en-US" sz="1400" b="1" dirty="0" smtClean="0">
                <a:solidFill>
                  <a:srgbClr val="FF0000"/>
                </a:solidFill>
                <a:latin typeface="Calibri" pitchFamily="34" charset="0"/>
                <a:sym typeface="Wingdings" panose="05000000000000000000" pitchFamily="2" charset="2"/>
              </a:rPr>
              <a:t> </a:t>
            </a:r>
            <a:r>
              <a:rPr lang="en-US" sz="1400" dirty="0" smtClean="0">
                <a:solidFill>
                  <a:schemeClr val="tx2"/>
                </a:solidFill>
                <a:latin typeface="Calibri" pitchFamily="34" charset="0"/>
                <a:sym typeface="Wingdings" panose="05000000000000000000" pitchFamily="2" charset="2"/>
              </a:rPr>
              <a:t>Possible thanks to the highly modular</a:t>
            </a:r>
            <a:r>
              <a:rPr lang="en-US" sz="1500" dirty="0">
                <a:solidFill>
                  <a:schemeClr val="tx2"/>
                </a:solidFill>
                <a:latin typeface="+mj-lt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500" dirty="0" smtClean="0">
                <a:solidFill>
                  <a:schemeClr val="tx2"/>
                </a:solidFill>
                <a:latin typeface="+mj-lt"/>
                <a:cs typeface="Arial" panose="020B0604020202020204" pitchFamily="34" charset="0"/>
                <a:sym typeface="Wingdings" panose="05000000000000000000" pitchFamily="2" charset="2"/>
              </a:rPr>
              <a:t>structure of the two codes (object oriented)</a:t>
            </a:r>
            <a:endParaRPr lang="en-US" sz="1400" dirty="0">
              <a:solidFill>
                <a:schemeClr val="tx2"/>
              </a:solidFill>
              <a:latin typeface="Calibri" pitchFamily="34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529390" y="1649036"/>
            <a:ext cx="7924800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lnSpc>
                <a:spcPct val="150000"/>
              </a:lnSpc>
              <a:buClr>
                <a:schemeClr val="tx2"/>
              </a:buClr>
            </a:pPr>
            <a:r>
              <a:rPr lang="en-GB" sz="1400" b="1" dirty="0" smtClean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Advantages of this approach:</a:t>
            </a:r>
          </a:p>
          <a:p>
            <a:pPr marL="742950" lvl="2" indent="-285750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GB" sz="1400" dirty="0" smtClean="0">
                <a:solidFill>
                  <a:schemeClr val="tx2"/>
                </a:solidFill>
                <a:latin typeface="+mj-lt"/>
                <a:cs typeface="Arial" panose="020B0604020202020204" pitchFamily="34" charset="0"/>
              </a:rPr>
              <a:t>Profits from years of </a:t>
            </a:r>
            <a:r>
              <a:rPr lang="en-GB" sz="1400" b="1" dirty="0" smtClean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optimization and testing </a:t>
            </a:r>
            <a:r>
              <a:rPr lang="en-GB" sz="1400" dirty="0" smtClean="0">
                <a:solidFill>
                  <a:schemeClr val="tx2"/>
                </a:solidFill>
                <a:latin typeface="+mj-lt"/>
                <a:cs typeface="Arial" panose="020B0604020202020204" pitchFamily="34" charset="0"/>
              </a:rPr>
              <a:t>work on </a:t>
            </a:r>
            <a:r>
              <a:rPr lang="en-GB" sz="1400" dirty="0" err="1" smtClean="0">
                <a:solidFill>
                  <a:schemeClr val="tx2"/>
                </a:solidFill>
                <a:latin typeface="+mj-lt"/>
                <a:cs typeface="Arial" panose="020B0604020202020204" pitchFamily="34" charset="0"/>
              </a:rPr>
              <a:t>PyECLOUD</a:t>
            </a:r>
            <a:r>
              <a:rPr lang="en-GB" sz="1400" dirty="0" smtClean="0">
                <a:solidFill>
                  <a:schemeClr val="tx2"/>
                </a:solidFill>
                <a:latin typeface="+mj-lt"/>
                <a:cs typeface="Arial" panose="020B0604020202020204" pitchFamily="34" charset="0"/>
              </a:rPr>
              <a:t> and </a:t>
            </a:r>
            <a:r>
              <a:rPr lang="en-GB" sz="1400" dirty="0" err="1" smtClean="0">
                <a:solidFill>
                  <a:schemeClr val="tx2"/>
                </a:solidFill>
                <a:latin typeface="+mj-lt"/>
                <a:cs typeface="Arial" panose="020B0604020202020204" pitchFamily="34" charset="0"/>
              </a:rPr>
              <a:t>PyHEADTAIL</a:t>
            </a:r>
            <a:r>
              <a:rPr lang="en-GB" sz="1400" dirty="0" smtClean="0">
                <a:solidFill>
                  <a:schemeClr val="tx2"/>
                </a:solidFill>
                <a:latin typeface="+mj-lt"/>
                <a:cs typeface="Arial" panose="020B0604020202020204" pitchFamily="34" charset="0"/>
              </a:rPr>
              <a:t> </a:t>
            </a:r>
          </a:p>
          <a:p>
            <a:pPr marL="742950" lvl="2" indent="-285750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GB" sz="1400" dirty="0" smtClean="0">
                <a:solidFill>
                  <a:schemeClr val="tx2"/>
                </a:solidFill>
                <a:cs typeface="Arial" panose="020B0604020202020204" pitchFamily="34" charset="0"/>
              </a:rPr>
              <a:t>All advanced</a:t>
            </a:r>
            <a:r>
              <a:rPr lang="en-GB" sz="1400" b="1" dirty="0" smtClean="0">
                <a:solidFill>
                  <a:srgbClr val="FF0000"/>
                </a:solidFill>
                <a:cs typeface="Arial" panose="020B0604020202020204" pitchFamily="34" charset="0"/>
              </a:rPr>
              <a:t> e-cloud </a:t>
            </a:r>
            <a:r>
              <a:rPr lang="en-GB" sz="1400" b="1" dirty="0" err="1" smtClean="0">
                <a:solidFill>
                  <a:srgbClr val="FF0000"/>
                </a:solidFill>
                <a:cs typeface="Arial" panose="020B0604020202020204" pitchFamily="34" charset="0"/>
              </a:rPr>
              <a:t>modeling</a:t>
            </a:r>
            <a:r>
              <a:rPr lang="en-GB" sz="1400" b="1" dirty="0" smtClean="0">
                <a:solidFill>
                  <a:srgbClr val="FF0000"/>
                </a:solidFill>
                <a:cs typeface="Arial" panose="020B0604020202020204" pitchFamily="34" charset="0"/>
              </a:rPr>
              <a:t> features </a:t>
            </a:r>
            <a:r>
              <a:rPr lang="en-GB" sz="1400" dirty="0" smtClean="0">
                <a:solidFill>
                  <a:schemeClr val="tx2"/>
                </a:solidFill>
                <a:cs typeface="Arial" panose="020B0604020202020204" pitchFamily="34" charset="0"/>
              </a:rPr>
              <a:t>implemented in </a:t>
            </a:r>
            <a:r>
              <a:rPr lang="en-GB" sz="1400" dirty="0" err="1" smtClean="0">
                <a:solidFill>
                  <a:schemeClr val="tx2"/>
                </a:solidFill>
                <a:cs typeface="Arial" panose="020B0604020202020204" pitchFamily="34" charset="0"/>
              </a:rPr>
              <a:t>PyECLOUD</a:t>
            </a:r>
            <a:r>
              <a:rPr lang="en-GB" sz="1400" dirty="0" smtClean="0">
                <a:solidFill>
                  <a:schemeClr val="tx2"/>
                </a:solidFill>
                <a:cs typeface="Arial" panose="020B0604020202020204" pitchFamily="34" charset="0"/>
              </a:rPr>
              <a:t> become </a:t>
            </a:r>
            <a:r>
              <a:rPr lang="en-GB" sz="1400" b="1" dirty="0" smtClean="0">
                <a:solidFill>
                  <a:srgbClr val="FF0000"/>
                </a:solidFill>
                <a:cs typeface="Arial" panose="020B0604020202020204" pitchFamily="34" charset="0"/>
              </a:rPr>
              <a:t>naturally available </a:t>
            </a:r>
            <a:r>
              <a:rPr lang="en-GB" sz="1400" dirty="0" smtClean="0">
                <a:solidFill>
                  <a:schemeClr val="tx2"/>
                </a:solidFill>
                <a:cs typeface="Arial" panose="020B0604020202020204" pitchFamily="34" charset="0"/>
              </a:rPr>
              <a:t>for beam dynamics simulations</a:t>
            </a:r>
            <a:endParaRPr lang="en-GB" sz="1400" dirty="0" smtClean="0">
              <a:solidFill>
                <a:schemeClr val="tx2"/>
              </a:solidFill>
              <a:latin typeface="+mj-lt"/>
              <a:cs typeface="Arial" panose="020B0604020202020204" pitchFamily="34" charset="0"/>
            </a:endParaRPr>
          </a:p>
          <a:p>
            <a:pPr marL="742950" lvl="2" indent="-285750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GB" sz="1400" dirty="0" smtClean="0">
                <a:solidFill>
                  <a:schemeClr val="tx2"/>
                </a:solidFill>
                <a:latin typeface="+mj-lt"/>
                <a:cs typeface="Arial" panose="020B0604020202020204" pitchFamily="34" charset="0"/>
              </a:rPr>
              <a:t>From now on the two tools can </a:t>
            </a:r>
            <a:r>
              <a:rPr lang="en-GB" sz="1400" b="1" dirty="0" smtClean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share most of the work of development and maintenance</a:t>
            </a:r>
            <a:endParaRPr lang="en-GB" sz="1400" b="1" dirty="0">
              <a:solidFill>
                <a:srgbClr val="FF0000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529390" y="3429000"/>
            <a:ext cx="4808621" cy="170816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marL="0" lvl="1">
              <a:lnSpc>
                <a:spcPct val="150000"/>
              </a:lnSpc>
              <a:buClr>
                <a:schemeClr val="tx2"/>
              </a:buClr>
            </a:pPr>
            <a:r>
              <a:rPr lang="en-GB" sz="1400" b="1" dirty="0" smtClean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Extensive tests against HEADTAIL in the last year:</a:t>
            </a:r>
          </a:p>
          <a:p>
            <a:pPr marL="742950" lvl="2" indent="-285750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GB" sz="1400" dirty="0" smtClean="0">
                <a:solidFill>
                  <a:schemeClr val="tx2"/>
                </a:solidFill>
                <a:latin typeface="+mj-lt"/>
                <a:cs typeface="Arial" panose="020B0604020202020204" pitchFamily="34" charset="0"/>
              </a:rPr>
              <a:t>Single e-cloud interaction</a:t>
            </a:r>
          </a:p>
          <a:p>
            <a:pPr marL="742950" lvl="2" indent="-285750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GB" sz="1400" dirty="0" smtClean="0">
                <a:solidFill>
                  <a:schemeClr val="tx2"/>
                </a:solidFill>
                <a:latin typeface="+mj-lt"/>
                <a:cs typeface="Arial" panose="020B0604020202020204" pitchFamily="34" charset="0"/>
              </a:rPr>
              <a:t>Single turn</a:t>
            </a:r>
          </a:p>
          <a:p>
            <a:pPr marL="742950" lvl="2" indent="-285750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GB" sz="1400" dirty="0" smtClean="0">
                <a:solidFill>
                  <a:schemeClr val="tx2"/>
                </a:solidFill>
                <a:latin typeface="+mj-lt"/>
                <a:cs typeface="Arial" panose="020B0604020202020204" pitchFamily="34" charset="0"/>
              </a:rPr>
              <a:t>Tune footprint</a:t>
            </a:r>
          </a:p>
          <a:p>
            <a:pPr marL="742950" lvl="2" indent="-285750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GB" sz="1400" dirty="0" smtClean="0">
                <a:solidFill>
                  <a:schemeClr val="tx2"/>
                </a:solidFill>
                <a:latin typeface="+mj-lt"/>
                <a:cs typeface="Arial" panose="020B0604020202020204" pitchFamily="34" charset="0"/>
              </a:rPr>
              <a:t>E-cloud instabilities </a:t>
            </a:r>
            <a:endParaRPr lang="en-GB" sz="1400" dirty="0">
              <a:solidFill>
                <a:schemeClr val="tx2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531395" y="5715000"/>
            <a:ext cx="8079205" cy="738664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marL="0" lvl="1">
              <a:lnSpc>
                <a:spcPct val="150000"/>
              </a:lnSpc>
              <a:buClr>
                <a:schemeClr val="tx2"/>
              </a:buClr>
            </a:pPr>
            <a:r>
              <a:rPr lang="en-GB" sz="1400" dirty="0" smtClean="0">
                <a:solidFill>
                  <a:schemeClr val="tx2"/>
                </a:solidFill>
                <a:latin typeface="+mj-lt"/>
                <a:cs typeface="Arial" panose="020B0604020202020204" pitchFamily="34" charset="0"/>
              </a:rPr>
              <a:t>Since ~2 months the new code is being used for </a:t>
            </a:r>
            <a:r>
              <a:rPr lang="en-GB" sz="1400" b="1" dirty="0" smtClean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instabilities simulation campaigns </a:t>
            </a:r>
            <a:r>
              <a:rPr lang="en-GB" sz="1400" dirty="0" smtClean="0">
                <a:solidFill>
                  <a:schemeClr val="tx2"/>
                </a:solidFill>
                <a:latin typeface="+mj-lt"/>
                <a:cs typeface="Arial" panose="020B0604020202020204" pitchFamily="34" charset="0"/>
              </a:rPr>
              <a:t>for LIU-SPS and HL-LHC studies (though with simplified model at this stage, i.e. uniform beta function, uniform initial e</a:t>
            </a:r>
            <a:r>
              <a:rPr lang="en-GB" sz="1400" baseline="30000" dirty="0" smtClean="0">
                <a:solidFill>
                  <a:schemeClr val="tx2"/>
                </a:solidFill>
                <a:latin typeface="+mj-lt"/>
                <a:cs typeface="Arial" panose="020B0604020202020204" pitchFamily="34" charset="0"/>
              </a:rPr>
              <a:t>-</a:t>
            </a:r>
            <a:r>
              <a:rPr lang="en-GB" sz="1400" dirty="0" smtClean="0">
                <a:solidFill>
                  <a:schemeClr val="tx2"/>
                </a:solidFill>
                <a:latin typeface="+mj-lt"/>
                <a:cs typeface="Arial" panose="020B0604020202020204" pitchFamily="34" charset="0"/>
              </a:rPr>
              <a:t> distribution)</a:t>
            </a:r>
            <a:endParaRPr lang="en-GB" sz="1400" dirty="0">
              <a:solidFill>
                <a:schemeClr val="tx2"/>
              </a:solidFill>
              <a:latin typeface="+mj-lt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67" t="50000" r="63751"/>
          <a:stretch/>
        </p:blipFill>
        <p:spPr>
          <a:xfrm>
            <a:off x="4953000" y="3357196"/>
            <a:ext cx="3014046" cy="2490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276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4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o 29"/>
          <p:cNvGrpSpPr/>
          <p:nvPr/>
        </p:nvGrpSpPr>
        <p:grpSpPr>
          <a:xfrm>
            <a:off x="0" y="68882"/>
            <a:ext cx="9144000" cy="921718"/>
            <a:chOff x="0" y="68882"/>
            <a:chExt cx="9144000" cy="921718"/>
          </a:xfrm>
        </p:grpSpPr>
        <p:cxnSp>
          <p:nvCxnSpPr>
            <p:cNvPr id="9" name="Straight Connector 8"/>
            <p:cNvCxnSpPr/>
            <p:nvPr/>
          </p:nvCxnSpPr>
          <p:spPr>
            <a:xfrm>
              <a:off x="1143000" y="457200"/>
              <a:ext cx="8001000" cy="0"/>
            </a:xfrm>
            <a:prstGeom prst="line">
              <a:avLst/>
            </a:prstGeom>
            <a:ln w="34925" cap="rnd">
              <a:solidFill>
                <a:srgbClr val="4A7DBA"/>
              </a:solidFill>
              <a:round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" name="Picture 2" descr="C:\Octavio\CERN\cern_logo_white.gif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19456" y="68882"/>
              <a:ext cx="952200" cy="921718"/>
            </a:xfrm>
            <a:prstGeom prst="rect">
              <a:avLst/>
            </a:prstGeom>
            <a:noFill/>
          </p:spPr>
        </p:pic>
        <p:cxnSp>
          <p:nvCxnSpPr>
            <p:cNvPr id="11" name="Straight Connector 6"/>
            <p:cNvCxnSpPr/>
            <p:nvPr/>
          </p:nvCxnSpPr>
          <p:spPr>
            <a:xfrm>
              <a:off x="0" y="457200"/>
              <a:ext cx="152400" cy="0"/>
            </a:xfrm>
            <a:prstGeom prst="line">
              <a:avLst/>
            </a:prstGeom>
            <a:ln w="34925" cap="rnd">
              <a:solidFill>
                <a:srgbClr val="4A7DBA"/>
              </a:solidFill>
              <a:round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7"/>
          <p:cNvSpPr txBox="1"/>
          <p:nvPr/>
        </p:nvSpPr>
        <p:spPr>
          <a:xfrm>
            <a:off x="1219200" y="0"/>
            <a:ext cx="762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 dirty="0" smtClean="0">
                <a:solidFill>
                  <a:schemeClr val="tx2"/>
                </a:solidFill>
                <a:latin typeface="Calibri" pitchFamily="34" charset="0"/>
              </a:rPr>
              <a:t>e-cloud instability simulations for the HL-LHC</a:t>
            </a:r>
            <a:endParaRPr lang="en-US" sz="2400" b="1" dirty="0">
              <a:solidFill>
                <a:schemeClr val="tx2"/>
              </a:solidFill>
              <a:latin typeface="Calibri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238712" y="609600"/>
            <a:ext cx="7371888" cy="11310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GB" sz="1500" dirty="0" smtClean="0">
                <a:solidFill>
                  <a:schemeClr val="tx2"/>
                </a:solidFill>
                <a:latin typeface="+mj-lt"/>
                <a:cs typeface="Arial" panose="020B0604020202020204" pitchFamily="34" charset="0"/>
              </a:rPr>
              <a:t>We simulated the </a:t>
            </a:r>
            <a:r>
              <a:rPr lang="en-GB" sz="1500" b="1" dirty="0" smtClean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interaction of a single bunch </a:t>
            </a:r>
            <a:r>
              <a:rPr lang="en-GB" sz="1500" dirty="0" smtClean="0">
                <a:solidFill>
                  <a:schemeClr val="tx2"/>
                </a:solidFill>
                <a:latin typeface="+mj-lt"/>
                <a:cs typeface="Arial" panose="020B0604020202020204" pitchFamily="34" charset="0"/>
              </a:rPr>
              <a:t>with the electron cloud in the </a:t>
            </a:r>
            <a:r>
              <a:rPr lang="en-GB" sz="1500" b="1" dirty="0" smtClean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dipoles and in the quadrupoles separately</a:t>
            </a:r>
            <a:r>
              <a:rPr lang="en-GB" sz="1500" dirty="0" smtClean="0">
                <a:solidFill>
                  <a:schemeClr val="tx2"/>
                </a:solidFill>
                <a:latin typeface="+mj-lt"/>
                <a:cs typeface="Arial" panose="020B0604020202020204" pitchFamily="34" charset="0"/>
              </a:rPr>
              <a:t> scanning the bunch intensity and the electron density </a:t>
            </a:r>
          </a:p>
          <a:p>
            <a:pPr marL="285750" indent="-285750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GB" sz="1500" dirty="0" smtClean="0">
                <a:solidFill>
                  <a:schemeClr val="tx2"/>
                </a:solidFill>
                <a:latin typeface="+mj-lt"/>
                <a:cs typeface="Arial" panose="020B0604020202020204" pitchFamily="34" charset="0"/>
              </a:rPr>
              <a:t>Before the bunch passage electrons are </a:t>
            </a:r>
            <a:r>
              <a:rPr lang="en-GB" sz="1500" b="1" dirty="0" smtClean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uniformly distributed </a:t>
            </a:r>
            <a:r>
              <a:rPr lang="en-GB" sz="1500" dirty="0" smtClean="0">
                <a:solidFill>
                  <a:schemeClr val="tx2"/>
                </a:solidFill>
                <a:latin typeface="+mj-lt"/>
                <a:cs typeface="Arial" panose="020B0604020202020204" pitchFamily="34" charset="0"/>
              </a:rPr>
              <a:t>and </a:t>
            </a:r>
            <a:r>
              <a:rPr lang="en-GB" sz="1500" b="1" dirty="0" smtClean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at rest in the chamber</a:t>
            </a:r>
            <a:endParaRPr lang="en-GB" sz="1500" b="1" dirty="0">
              <a:solidFill>
                <a:srgbClr val="FF0000"/>
              </a:solidFill>
              <a:latin typeface="+mj-lt"/>
              <a:cs typeface="Arial" panose="020B0604020202020204" pitchFamily="34" charset="0"/>
            </a:endParaRPr>
          </a:p>
        </p:txBody>
      </p:sp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2991903"/>
              </p:ext>
            </p:extLst>
          </p:nvPr>
        </p:nvGraphicFramePr>
        <p:xfrm>
          <a:off x="1676400" y="2057400"/>
          <a:ext cx="6096000" cy="40589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/>
                <a:gridCol w="2032000"/>
                <a:gridCol w="2032000"/>
              </a:tblGrid>
              <a:tr h="31222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Parameter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Value @ 450 GeV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Value @ 7 </a:t>
                      </a:r>
                      <a:r>
                        <a:rPr lang="en-US" sz="1400" dirty="0" err="1" smtClean="0"/>
                        <a:t>TeV</a:t>
                      </a:r>
                      <a:endParaRPr lang="en-US" sz="1400" dirty="0"/>
                    </a:p>
                  </a:txBody>
                  <a:tcPr/>
                </a:tc>
              </a:tr>
              <a:tr h="312225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 smtClean="0"/>
                        <a:t>N (p/b)</a:t>
                      </a:r>
                      <a:endParaRPr lang="en-US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1.3</a:t>
                      </a:r>
                      <a:r>
                        <a:rPr lang="en-US" sz="1400" baseline="0" dirty="0" smtClean="0"/>
                        <a:t> – 2.3</a:t>
                      </a:r>
                      <a:r>
                        <a:rPr lang="en-US" sz="1400" dirty="0" smtClean="0"/>
                        <a:t> x 10</a:t>
                      </a:r>
                      <a:r>
                        <a:rPr lang="en-US" sz="1400" baseline="30000" dirty="0" smtClean="0"/>
                        <a:t>11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1.3</a:t>
                      </a:r>
                      <a:r>
                        <a:rPr lang="en-US" sz="1400" baseline="0" dirty="0" smtClean="0"/>
                        <a:t> – 2.3</a:t>
                      </a:r>
                      <a:r>
                        <a:rPr lang="en-US" sz="1400" dirty="0" smtClean="0"/>
                        <a:t> x 10</a:t>
                      </a:r>
                      <a:r>
                        <a:rPr lang="en-US" sz="1400" baseline="30000" dirty="0" smtClean="0"/>
                        <a:t>11</a:t>
                      </a:r>
                      <a:endParaRPr lang="en-US" sz="1400" dirty="0"/>
                    </a:p>
                  </a:txBody>
                  <a:tcPr/>
                </a:tc>
              </a:tr>
              <a:tr h="312225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 err="1" smtClean="0">
                          <a:latin typeface="Symbol" charset="2"/>
                          <a:cs typeface="Symbol" charset="2"/>
                        </a:rPr>
                        <a:t>e</a:t>
                      </a:r>
                      <a:r>
                        <a:rPr lang="en-US" sz="1400" b="0" baseline="-25000" dirty="0" err="1" smtClean="0"/>
                        <a:t>x,y</a:t>
                      </a:r>
                      <a:r>
                        <a:rPr lang="en-US" sz="1400" b="0" baseline="0" dirty="0" smtClean="0"/>
                        <a:t> (</a:t>
                      </a:r>
                      <a:r>
                        <a:rPr lang="en-US" sz="1400" b="0" baseline="0" dirty="0" smtClean="0">
                          <a:latin typeface="Symbol" charset="2"/>
                          <a:cs typeface="Symbol" charset="2"/>
                        </a:rPr>
                        <a:t>m</a:t>
                      </a:r>
                      <a:r>
                        <a:rPr lang="en-US" sz="1400" b="0" baseline="0" dirty="0" smtClean="0"/>
                        <a:t>m)</a:t>
                      </a:r>
                      <a:endParaRPr lang="en-US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2.5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2.5</a:t>
                      </a:r>
                      <a:endParaRPr lang="en-US" sz="1400" dirty="0"/>
                    </a:p>
                  </a:txBody>
                  <a:tcPr/>
                </a:tc>
              </a:tr>
              <a:tr h="312225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 err="1" smtClean="0">
                          <a:latin typeface="Symbol" charset="2"/>
                          <a:cs typeface="Symbol" charset="2"/>
                        </a:rPr>
                        <a:t>s</a:t>
                      </a:r>
                      <a:r>
                        <a:rPr lang="en-US" sz="1400" b="0" baseline="-25000" dirty="0" err="1" smtClean="0"/>
                        <a:t>z</a:t>
                      </a:r>
                      <a:r>
                        <a:rPr lang="en-US" sz="1400" b="0" baseline="0" dirty="0" smtClean="0"/>
                        <a:t> (m)</a:t>
                      </a:r>
                      <a:endParaRPr lang="en-US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0.1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0. 075</a:t>
                      </a:r>
                      <a:endParaRPr lang="en-US" sz="1400" dirty="0"/>
                    </a:p>
                  </a:txBody>
                  <a:tcPr/>
                </a:tc>
              </a:tr>
              <a:tr h="312225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 smtClean="0"/>
                        <a:t>B (T, T/m)</a:t>
                      </a:r>
                      <a:endParaRPr lang="en-US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0.53, 12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8.2, 187</a:t>
                      </a:r>
                      <a:endParaRPr lang="en-US" sz="1400" dirty="0"/>
                    </a:p>
                  </a:txBody>
                  <a:tcPr/>
                </a:tc>
              </a:tr>
              <a:tr h="31222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 smtClean="0"/>
                        <a:t>V</a:t>
                      </a:r>
                      <a:r>
                        <a:rPr lang="en-US" sz="1400" b="0" baseline="-25000" dirty="0" smtClean="0"/>
                        <a:t>400MHz</a:t>
                      </a:r>
                      <a:r>
                        <a:rPr lang="en-US" sz="1400" b="0" baseline="0" dirty="0" smtClean="0"/>
                        <a:t> </a:t>
                      </a:r>
                      <a:r>
                        <a:rPr lang="en-US" sz="1400" b="0" dirty="0" smtClean="0"/>
                        <a:t>(MV)</a:t>
                      </a:r>
                      <a:endParaRPr lang="en-US" sz="1400" b="0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8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16</a:t>
                      </a:r>
                      <a:endParaRPr lang="en-US" sz="1400" dirty="0"/>
                    </a:p>
                  </a:txBody>
                  <a:tcPr/>
                </a:tc>
              </a:tr>
              <a:tr h="31222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 err="1" smtClean="0"/>
                        <a:t>N</a:t>
                      </a:r>
                      <a:r>
                        <a:rPr lang="en-US" sz="1400" b="0" baseline="-25000" dirty="0" err="1" smtClean="0"/>
                        <a:t>el</a:t>
                      </a:r>
                      <a:r>
                        <a:rPr lang="en-US" sz="1400" b="0" baseline="0" dirty="0" smtClean="0"/>
                        <a:t> (e</a:t>
                      </a:r>
                      <a:r>
                        <a:rPr lang="en-US" sz="1400" b="0" baseline="30000" dirty="0" smtClean="0"/>
                        <a:t>-</a:t>
                      </a:r>
                      <a:r>
                        <a:rPr lang="en-US" sz="1400" b="0" baseline="0" dirty="0" smtClean="0"/>
                        <a:t>/m</a:t>
                      </a:r>
                      <a:r>
                        <a:rPr lang="en-US" sz="1400" b="0" baseline="30000" dirty="0" smtClean="0"/>
                        <a:t>3</a:t>
                      </a:r>
                      <a:r>
                        <a:rPr lang="en-US" sz="1400" b="0" baseline="0" dirty="0" smtClean="0"/>
                        <a:t>)</a:t>
                      </a:r>
                      <a:endParaRPr lang="en-US" sz="1400" b="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0.3 – 20 x 10</a:t>
                      </a:r>
                      <a:r>
                        <a:rPr lang="en-US" sz="1400" baseline="30000" dirty="0" smtClean="0"/>
                        <a:t>12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0.3 – 20 x 10</a:t>
                      </a:r>
                      <a:r>
                        <a:rPr lang="en-US" sz="1400" baseline="30000" dirty="0" smtClean="0"/>
                        <a:t>13</a:t>
                      </a:r>
                      <a:endParaRPr lang="en-US" sz="1400" dirty="0"/>
                    </a:p>
                  </a:txBody>
                  <a:tcPr/>
                </a:tc>
              </a:tr>
              <a:tr h="312225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 err="1" smtClean="0"/>
                        <a:t>N</a:t>
                      </a:r>
                      <a:r>
                        <a:rPr lang="en-US" sz="1400" b="0" baseline="-25000" dirty="0" err="1" smtClean="0"/>
                        <a:t>segments</a:t>
                      </a:r>
                      <a:endParaRPr lang="en-US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79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31</a:t>
                      </a:r>
                      <a:endParaRPr lang="en-US" sz="1400" dirty="0"/>
                    </a:p>
                  </a:txBody>
                  <a:tcPr/>
                </a:tc>
              </a:tr>
              <a:tr h="312225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 smtClean="0"/>
                        <a:t>N</a:t>
                      </a:r>
                      <a:r>
                        <a:rPr lang="en-US" sz="1400" b="0" baseline="-25000" dirty="0" smtClean="0"/>
                        <a:t>MP</a:t>
                      </a:r>
                      <a:r>
                        <a:rPr lang="en-US" sz="1400" b="0" baseline="0" dirty="0" smtClean="0"/>
                        <a:t> (e</a:t>
                      </a:r>
                      <a:r>
                        <a:rPr lang="en-US" sz="1400" b="0" baseline="30000" dirty="0" smtClean="0"/>
                        <a:t>-</a:t>
                      </a:r>
                      <a:r>
                        <a:rPr lang="en-US" sz="1400" b="0" baseline="0" dirty="0" smtClean="0"/>
                        <a:t>)</a:t>
                      </a:r>
                      <a:endParaRPr lang="en-US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10</a:t>
                      </a:r>
                      <a:r>
                        <a:rPr lang="en-US" sz="1400" baseline="30000" dirty="0" smtClean="0"/>
                        <a:t>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10</a:t>
                      </a:r>
                      <a:r>
                        <a:rPr lang="en-US" sz="1400" baseline="30000" dirty="0" smtClean="0"/>
                        <a:t>5</a:t>
                      </a:r>
                      <a:endParaRPr lang="en-US" sz="1400" dirty="0"/>
                    </a:p>
                  </a:txBody>
                  <a:tcPr/>
                </a:tc>
              </a:tr>
              <a:tr h="312225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 smtClean="0"/>
                        <a:t>N</a:t>
                      </a:r>
                      <a:r>
                        <a:rPr lang="en-US" sz="1400" b="0" baseline="-25000" dirty="0" smtClean="0"/>
                        <a:t>MP</a:t>
                      </a:r>
                      <a:r>
                        <a:rPr lang="en-US" sz="1400" b="0" baseline="0" dirty="0" smtClean="0"/>
                        <a:t> (p)</a:t>
                      </a:r>
                      <a:endParaRPr lang="en-US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3 x 10</a:t>
                      </a:r>
                      <a:r>
                        <a:rPr lang="en-US" sz="1400" baseline="30000" dirty="0" smtClean="0"/>
                        <a:t>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3 x 10</a:t>
                      </a:r>
                      <a:r>
                        <a:rPr lang="en-US" sz="1400" baseline="30000" dirty="0" smtClean="0"/>
                        <a:t>5</a:t>
                      </a:r>
                      <a:endParaRPr lang="en-US" sz="1400" dirty="0"/>
                    </a:p>
                  </a:txBody>
                  <a:tcPr/>
                </a:tc>
              </a:tr>
              <a:tr h="312225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 err="1" smtClean="0"/>
                        <a:t>N</a:t>
                      </a:r>
                      <a:r>
                        <a:rPr lang="en-US" sz="1400" b="0" baseline="-25000" dirty="0" err="1" smtClean="0"/>
                        <a:t>slices</a:t>
                      </a:r>
                      <a:r>
                        <a:rPr lang="en-US" sz="1400" b="0" baseline="0" dirty="0" smtClean="0"/>
                        <a:t> (-2</a:t>
                      </a:r>
                      <a:r>
                        <a:rPr lang="en-US" sz="1400" b="0" dirty="0" smtClean="0">
                          <a:latin typeface="Symbol" charset="2"/>
                          <a:cs typeface="Symbol" charset="2"/>
                        </a:rPr>
                        <a:t>s</a:t>
                      </a:r>
                      <a:r>
                        <a:rPr lang="en-US" sz="1400" b="0" baseline="-25000" dirty="0" smtClean="0"/>
                        <a:t>z</a:t>
                      </a:r>
                      <a:r>
                        <a:rPr lang="en-US" sz="1400" b="0" baseline="0" dirty="0" smtClean="0"/>
                        <a:t>, 2</a:t>
                      </a:r>
                      <a:r>
                        <a:rPr lang="en-US" sz="1400" b="0" dirty="0" smtClean="0">
                          <a:latin typeface="Symbol" charset="2"/>
                          <a:cs typeface="Symbol" charset="2"/>
                        </a:rPr>
                        <a:t>s</a:t>
                      </a:r>
                      <a:r>
                        <a:rPr lang="en-US" sz="1400" b="0" baseline="-25000" dirty="0" smtClean="0"/>
                        <a:t>z</a:t>
                      </a:r>
                      <a:r>
                        <a:rPr lang="en-US" sz="1400" b="0" baseline="0" dirty="0" smtClean="0"/>
                        <a:t>)</a:t>
                      </a:r>
                      <a:endParaRPr lang="en-US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64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64</a:t>
                      </a:r>
                      <a:endParaRPr lang="en-US" sz="1400" dirty="0"/>
                    </a:p>
                  </a:txBody>
                  <a:tcPr/>
                </a:tc>
              </a:tr>
              <a:tr h="31222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 err="1" smtClean="0"/>
                        <a:t>Q</a:t>
                      </a:r>
                      <a:r>
                        <a:rPr lang="en-US" sz="1400" b="0" baseline="-25000" dirty="0" err="1" smtClean="0"/>
                        <a:t>x</a:t>
                      </a:r>
                      <a:r>
                        <a:rPr lang="en-US" sz="1400" b="0" dirty="0" smtClean="0"/>
                        <a:t>, </a:t>
                      </a:r>
                      <a:r>
                        <a:rPr lang="en-US" sz="1400" b="0" dirty="0" err="1" smtClean="0"/>
                        <a:t>Q</a:t>
                      </a:r>
                      <a:r>
                        <a:rPr lang="en-US" sz="1400" b="0" baseline="-25000" dirty="0" err="1" smtClean="0"/>
                        <a:t>y</a:t>
                      </a:r>
                      <a:endParaRPr lang="en-US" sz="1400" b="0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62.28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60.31</a:t>
                      </a:r>
                      <a:endParaRPr lang="en-US" sz="1400" dirty="0"/>
                    </a:p>
                  </a:txBody>
                  <a:tcPr/>
                </a:tc>
              </a:tr>
              <a:tr h="31222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b="0" dirty="0" smtClean="0"/>
                        <a:t>&lt;</a:t>
                      </a:r>
                      <a:r>
                        <a:rPr lang="el-GR" sz="1400" b="0" dirty="0" smtClean="0"/>
                        <a:t>β</a:t>
                      </a:r>
                      <a:r>
                        <a:rPr lang="en-US" sz="1400" b="0" baseline="-25000" dirty="0" smtClean="0"/>
                        <a:t>x</a:t>
                      </a:r>
                      <a:r>
                        <a:rPr lang="en-US" sz="1400" b="0" dirty="0" smtClean="0"/>
                        <a:t>&gt;, &lt;</a:t>
                      </a:r>
                      <a:r>
                        <a:rPr lang="el-GR" sz="1400" b="0" dirty="0" smtClean="0"/>
                        <a:t>β</a:t>
                      </a:r>
                      <a:r>
                        <a:rPr lang="en-US" sz="1400" b="0" baseline="-25000" dirty="0" smtClean="0"/>
                        <a:t>y</a:t>
                      </a:r>
                      <a:r>
                        <a:rPr lang="en-US" sz="1400" b="0" dirty="0" smtClean="0"/>
                        <a:t>&gt;</a:t>
                      </a:r>
                      <a:endParaRPr lang="en-US" sz="1400" b="0" baseline="-250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92.7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93.2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93770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o 29"/>
          <p:cNvGrpSpPr/>
          <p:nvPr/>
        </p:nvGrpSpPr>
        <p:grpSpPr>
          <a:xfrm>
            <a:off x="0" y="68882"/>
            <a:ext cx="9144000" cy="921718"/>
            <a:chOff x="0" y="68882"/>
            <a:chExt cx="9144000" cy="921718"/>
          </a:xfrm>
        </p:grpSpPr>
        <p:cxnSp>
          <p:nvCxnSpPr>
            <p:cNvPr id="9" name="Straight Connector 8"/>
            <p:cNvCxnSpPr/>
            <p:nvPr/>
          </p:nvCxnSpPr>
          <p:spPr>
            <a:xfrm>
              <a:off x="1143000" y="457200"/>
              <a:ext cx="8001000" cy="0"/>
            </a:xfrm>
            <a:prstGeom prst="line">
              <a:avLst/>
            </a:prstGeom>
            <a:ln w="34925" cap="rnd">
              <a:solidFill>
                <a:srgbClr val="4A7DBA"/>
              </a:solidFill>
              <a:round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" name="Picture 2" descr="C:\Octavio\CERN\cern_logo_white.gif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19456" y="68882"/>
              <a:ext cx="952200" cy="921718"/>
            </a:xfrm>
            <a:prstGeom prst="rect">
              <a:avLst/>
            </a:prstGeom>
            <a:noFill/>
          </p:spPr>
        </p:pic>
        <p:cxnSp>
          <p:nvCxnSpPr>
            <p:cNvPr id="11" name="Straight Connector 6"/>
            <p:cNvCxnSpPr/>
            <p:nvPr/>
          </p:nvCxnSpPr>
          <p:spPr>
            <a:xfrm>
              <a:off x="0" y="457200"/>
              <a:ext cx="152400" cy="0"/>
            </a:xfrm>
            <a:prstGeom prst="line">
              <a:avLst/>
            </a:prstGeom>
            <a:ln w="34925" cap="rnd">
              <a:solidFill>
                <a:srgbClr val="4A7DBA"/>
              </a:solidFill>
              <a:round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7"/>
          <p:cNvSpPr txBox="1"/>
          <p:nvPr/>
        </p:nvSpPr>
        <p:spPr>
          <a:xfrm>
            <a:off x="1219200" y="0"/>
            <a:ext cx="762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 dirty="0" smtClean="0">
                <a:solidFill>
                  <a:schemeClr val="tx2"/>
                </a:solidFill>
                <a:latin typeface="Calibri" pitchFamily="34" charset="0"/>
              </a:rPr>
              <a:t>e-cloud instability thresholds: Arc Dipoles</a:t>
            </a:r>
            <a:endParaRPr lang="en-US" sz="2400" b="1" dirty="0">
              <a:solidFill>
                <a:schemeClr val="tx2"/>
              </a:solidFill>
              <a:latin typeface="Calibri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04800" y="3974321"/>
            <a:ext cx="8534400" cy="7490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GB" sz="1500" dirty="0" smtClean="0">
                <a:solidFill>
                  <a:schemeClr val="tx2"/>
                </a:solidFill>
                <a:latin typeface="+mj-lt"/>
                <a:cs typeface="Arial" panose="020B0604020202020204" pitchFamily="34" charset="0"/>
              </a:rPr>
              <a:t>Instability observed </a:t>
            </a:r>
            <a:r>
              <a:rPr lang="en-GB" sz="1500" b="1" dirty="0" smtClean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only </a:t>
            </a:r>
            <a:r>
              <a:rPr lang="en-GB" sz="1500" b="1" dirty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in the vertical plane</a:t>
            </a:r>
            <a:r>
              <a:rPr lang="en-GB" sz="1500" dirty="0">
                <a:solidFill>
                  <a:schemeClr val="tx2"/>
                </a:solidFill>
                <a:latin typeface="+mj-lt"/>
                <a:cs typeface="Arial" panose="020B0604020202020204" pitchFamily="34" charset="0"/>
              </a:rPr>
              <a:t>, as the dipole magnetic field freezes the electron motion in the </a:t>
            </a:r>
            <a:r>
              <a:rPr lang="en-GB" sz="1500" dirty="0" smtClean="0">
                <a:solidFill>
                  <a:schemeClr val="tx2"/>
                </a:solidFill>
                <a:latin typeface="+mj-lt"/>
                <a:cs typeface="Arial" panose="020B0604020202020204" pitchFamily="34" charset="0"/>
              </a:rPr>
              <a:t>horizontal plane </a:t>
            </a:r>
            <a:r>
              <a:rPr lang="en-GB" sz="1500" dirty="0">
                <a:solidFill>
                  <a:schemeClr val="tx2"/>
                </a:solidFill>
                <a:latin typeface="+mj-lt"/>
                <a:cs typeface="Arial" panose="020B0604020202020204" pitchFamily="34" charset="0"/>
              </a:rPr>
              <a:t>(note that, unlike HEADTAIL, </a:t>
            </a:r>
            <a:r>
              <a:rPr lang="en-GB" sz="1500" dirty="0" smtClean="0">
                <a:solidFill>
                  <a:schemeClr val="tx2"/>
                </a:solidFill>
                <a:latin typeface="+mj-lt"/>
                <a:cs typeface="Arial" panose="020B0604020202020204" pitchFamily="34" charset="0"/>
              </a:rPr>
              <a:t>electrons are tracked also in the horizontal plane)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611923" y="609600"/>
            <a:ext cx="68580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FF0000"/>
                </a:solidFill>
                <a:cs typeface="Arial" panose="020B0604020202020204" pitchFamily="34" charset="0"/>
              </a:rPr>
              <a:t>Arc dipoles </a:t>
            </a:r>
            <a:r>
              <a:rPr lang="en-US" sz="1600" dirty="0" smtClean="0">
                <a:solidFill>
                  <a:schemeClr val="tx2"/>
                </a:solidFill>
                <a:cs typeface="Arial" panose="020B0604020202020204" pitchFamily="34" charset="0"/>
              </a:rPr>
              <a:t>(~65% of the machine)</a:t>
            </a:r>
            <a:endParaRPr lang="en-GB" sz="1600" dirty="0"/>
          </a:p>
        </p:txBody>
      </p:sp>
      <p:pic>
        <p:nvPicPr>
          <p:cNvPr id="22" name="Picture 21" descr="HLLHC-injection_ArcDip_2.30e11ppb_mean_y.png"/>
          <p:cNvPicPr>
            <a:picLocks noChangeAspect="1"/>
          </p:cNvPicPr>
          <p:nvPr/>
        </p:nvPicPr>
        <p:blipFill rotWithShape="1"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1" t="7222" r="2737"/>
          <a:stretch/>
        </p:blipFill>
        <p:spPr>
          <a:xfrm>
            <a:off x="4114800" y="1006200"/>
            <a:ext cx="4860175" cy="2880000"/>
          </a:xfrm>
          <a:prstGeom prst="rect">
            <a:avLst/>
          </a:prstGeom>
        </p:spPr>
      </p:pic>
      <p:grpSp>
        <p:nvGrpSpPr>
          <p:cNvPr id="25" name="Group 24"/>
          <p:cNvGrpSpPr/>
          <p:nvPr/>
        </p:nvGrpSpPr>
        <p:grpSpPr>
          <a:xfrm>
            <a:off x="98850" y="1003084"/>
            <a:ext cx="3801122" cy="2883116"/>
            <a:chOff x="98850" y="2638540"/>
            <a:chExt cx="3801122" cy="2883116"/>
          </a:xfrm>
        </p:grpSpPr>
        <p:sp>
          <p:nvSpPr>
            <p:cNvPr id="23" name="TextBox 22"/>
            <p:cNvSpPr txBox="1"/>
            <p:nvPr/>
          </p:nvSpPr>
          <p:spPr>
            <a:xfrm>
              <a:off x="748942" y="2748100"/>
              <a:ext cx="190491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200"/>
              <a:r>
                <a:rPr lang="en-US" sz="1600" b="1" dirty="0">
                  <a:solidFill>
                    <a:srgbClr val="0055A0"/>
                  </a:solidFill>
                </a:rPr>
                <a:t>N = 2.3 x 10</a:t>
              </a:r>
              <a:r>
                <a:rPr lang="en-US" sz="1600" b="1" baseline="30000" dirty="0">
                  <a:solidFill>
                    <a:srgbClr val="0055A0"/>
                  </a:solidFill>
                </a:rPr>
                <a:t>11</a:t>
              </a:r>
              <a:r>
                <a:rPr lang="en-US" sz="1600" b="1" dirty="0">
                  <a:solidFill>
                    <a:srgbClr val="0055A0"/>
                  </a:solidFill>
                </a:rPr>
                <a:t> p/b</a:t>
              </a:r>
            </a:p>
          </p:txBody>
        </p:sp>
        <p:pic>
          <p:nvPicPr>
            <p:cNvPr id="24" name="Picture 23"/>
            <p:cNvPicPr>
              <a:picLocks noChangeAspect="1"/>
            </p:cNvPicPr>
            <p:nvPr/>
          </p:nvPicPr>
          <p:blipFill rotWithShape="1"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165" r="25772"/>
            <a:stretch/>
          </p:blipFill>
          <p:spPr>
            <a:xfrm>
              <a:off x="98850" y="2638540"/>
              <a:ext cx="3801122" cy="288311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65105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12570</TotalTime>
  <Words>2464</Words>
  <Application>Microsoft Office PowerPoint</Application>
  <PresentationFormat>On-screen Show (4:3)</PresentationFormat>
  <Paragraphs>372</Paragraphs>
  <Slides>30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Arial</vt:lpstr>
      <vt:lpstr>Calibri</vt:lpstr>
      <vt:lpstr>Courier New</vt:lpstr>
      <vt:lpstr>Symbol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Gianni</dc:creator>
  <cp:lastModifiedBy>giadarol</cp:lastModifiedBy>
  <cp:revision>594</cp:revision>
  <dcterms:created xsi:type="dcterms:W3CDTF">2006-08-16T00:00:00Z</dcterms:created>
  <dcterms:modified xsi:type="dcterms:W3CDTF">2015-05-10T18:18:00Z</dcterms:modified>
</cp:coreProperties>
</file>